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heme/themeOverride2.xml" ContentType="application/vnd.openxmlformats-officedocument.themeOverr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2"/>
  </p:notesMasterIdLst>
  <p:sldIdLst>
    <p:sldId id="257" r:id="rId2"/>
    <p:sldId id="283" r:id="rId3"/>
    <p:sldId id="539" r:id="rId4"/>
    <p:sldId id="540" r:id="rId5"/>
    <p:sldId id="665" r:id="rId6"/>
    <p:sldId id="543" r:id="rId7"/>
    <p:sldId id="666" r:id="rId8"/>
    <p:sldId id="541" r:id="rId9"/>
    <p:sldId id="542" r:id="rId10"/>
    <p:sldId id="628" r:id="rId11"/>
    <p:sldId id="544" r:id="rId12"/>
    <p:sldId id="545" r:id="rId13"/>
    <p:sldId id="547" r:id="rId14"/>
    <p:sldId id="548" r:id="rId15"/>
    <p:sldId id="549" r:id="rId16"/>
    <p:sldId id="550" r:id="rId17"/>
    <p:sldId id="553" r:id="rId18"/>
    <p:sldId id="629" r:id="rId19"/>
    <p:sldId id="631" r:id="rId20"/>
    <p:sldId id="632" r:id="rId21"/>
    <p:sldId id="633" r:id="rId22"/>
    <p:sldId id="551" r:id="rId23"/>
    <p:sldId id="635" r:id="rId24"/>
    <p:sldId id="636" r:id="rId25"/>
    <p:sldId id="634" r:id="rId26"/>
    <p:sldId id="637" r:id="rId27"/>
    <p:sldId id="638" r:id="rId28"/>
    <p:sldId id="640" r:id="rId29"/>
    <p:sldId id="641" r:id="rId30"/>
    <p:sldId id="642" r:id="rId31"/>
    <p:sldId id="643" r:id="rId32"/>
    <p:sldId id="644" r:id="rId33"/>
    <p:sldId id="646" r:id="rId34"/>
    <p:sldId id="630" r:id="rId35"/>
    <p:sldId id="707" r:id="rId36"/>
    <p:sldId id="653" r:id="rId37"/>
    <p:sldId id="647" r:id="rId38"/>
    <p:sldId id="648" r:id="rId39"/>
    <p:sldId id="650" r:id="rId40"/>
    <p:sldId id="651" r:id="rId41"/>
    <p:sldId id="720" r:id="rId42"/>
    <p:sldId id="721" r:id="rId43"/>
    <p:sldId id="722" r:id="rId44"/>
    <p:sldId id="654" r:id="rId45"/>
    <p:sldId id="657" r:id="rId46"/>
    <p:sldId id="668" r:id="rId47"/>
    <p:sldId id="658" r:id="rId48"/>
    <p:sldId id="659" r:id="rId49"/>
    <p:sldId id="520" r:id="rId50"/>
    <p:sldId id="420"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55">
          <p15:clr>
            <a:srgbClr val="A4A3A4"/>
          </p15:clr>
        </p15:guide>
        <p15:guide id="2" pos="384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71" autoAdjust="0"/>
    <p:restoredTop sz="94674"/>
  </p:normalViewPr>
  <p:slideViewPr>
    <p:cSldViewPr snapToGrid="0" snapToObjects="1" showGuides="1">
      <p:cViewPr varScale="1">
        <p:scale>
          <a:sx n="63" d="100"/>
          <a:sy n="63" d="100"/>
        </p:scale>
        <p:origin x="180" y="48"/>
      </p:cViewPr>
      <p:guideLst>
        <p:guide orient="horz" pos="2055"/>
        <p:guide pos="384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45.wmf"/><Relationship Id="rId1" Type="http://schemas.openxmlformats.org/officeDocument/2006/relationships/image" Target="../media/image44.wmf"/><Relationship Id="rId4" Type="http://schemas.openxmlformats.org/officeDocument/2006/relationships/image" Target="../media/image3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B88673-ECFB-5745-AB35-943111C9742E}" type="datetimeFigureOut">
              <a:rPr lang="en-US"/>
              <a:t>2/24/2020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BA4495-56D3-C544-8C7F-04BE3EED72B5}" type="slidenum">
              <a:r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92DC5BC3-22BA-B94F-A8D5-001C75536898}" type="datetimeFigureOut">
              <a:rPr lang="en-US"/>
              <a:t>2/24/2020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409C112-0625-1D4D-B8DB-A67D064EEB5E}" type="slidenum">
              <a:rPr/>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2DC5BC3-22BA-B94F-A8D5-001C75536898}" type="datetimeFigureOut">
              <a:rPr lang="en-US"/>
              <a:t>2/24/2020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409C112-0625-1D4D-B8DB-A67D064EEB5E}" type="slidenum">
              <a:rPr/>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2DC5BC3-22BA-B94F-A8D5-001C75536898}" type="datetimeFigureOut">
              <a:rPr lang="en-US"/>
              <a:t>2/24/2020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409C112-0625-1D4D-B8DB-A67D064EEB5E}" type="slidenum">
              <a:rPr/>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2DC5BC3-22BA-B94F-A8D5-001C75536898}" type="datetimeFigureOut">
              <a:rPr lang="en-US"/>
              <a:t>2/24/2020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409C112-0625-1D4D-B8DB-A67D064EEB5E}" type="slidenum">
              <a:rPr/>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92DC5BC3-22BA-B94F-A8D5-001C75536898}" type="datetimeFigureOut">
              <a:rPr lang="en-US"/>
              <a:t>2/24/2020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409C112-0625-1D4D-B8DB-A67D064EEB5E}" type="slidenum">
              <a:rPr/>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92DC5BC3-22BA-B94F-A8D5-001C75536898}" type="datetimeFigureOut">
              <a:rPr lang="en-US"/>
              <a:t>2/24/2020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409C112-0625-1D4D-B8DB-A67D064EEB5E}" type="slidenum">
              <a:rPr/>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92DC5BC3-22BA-B94F-A8D5-001C75536898}" type="datetimeFigureOut">
              <a:rPr lang="en-US"/>
              <a:t>2/24/2020</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1409C112-0625-1D4D-B8DB-A67D064EEB5E}" type="slidenum">
              <a:rPr/>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92DC5BC3-22BA-B94F-A8D5-001C75536898}" type="datetimeFigureOut">
              <a:rPr lang="en-US"/>
              <a:t>2/24/2020</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1409C112-0625-1D4D-B8DB-A67D064EEB5E}" type="slidenum">
              <a:rPr/>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2DC5BC3-22BA-B94F-A8D5-001C75536898}" type="datetimeFigureOut">
              <a:rPr lang="en-US"/>
              <a:t>2/24/2020</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1409C112-0625-1D4D-B8DB-A67D064EEB5E}" type="slidenum">
              <a:rPr/>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92DC5BC3-22BA-B94F-A8D5-001C75536898}" type="datetimeFigureOut">
              <a:rPr lang="en-US"/>
              <a:t>2/24/2020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409C112-0625-1D4D-B8DB-A67D064EEB5E}" type="slidenum">
              <a:rPr/>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92DC5BC3-22BA-B94F-A8D5-001C75536898}" type="datetimeFigureOut">
              <a:rPr lang="en-US"/>
              <a:t>2/24/2020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409C112-0625-1D4D-B8DB-A67D064EEB5E}" type="slidenum">
              <a:rPr/>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DC5BC3-22BA-B94F-A8D5-001C75536898}" type="datetimeFigureOut">
              <a:rPr lang="en-US"/>
              <a:t>2/24/2020</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09C112-0625-1D4D-B8DB-A67D064EEB5E}" type="slidenum">
              <a:rPr/>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7.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tags" Target="../tags/tag29.xml"/><Relationship Id="rId7" Type="http://schemas.openxmlformats.org/officeDocument/2006/relationships/oleObject" Target="../embeddings/oleObject1.bin"/><Relationship Id="rId2" Type="http://schemas.openxmlformats.org/officeDocument/2006/relationships/tags" Target="../tags/tag28.xml"/><Relationship Id="rId1" Type="http://schemas.openxmlformats.org/officeDocument/2006/relationships/vmlDrawing" Target="../drawings/vmlDrawing1.vml"/><Relationship Id="rId6" Type="http://schemas.openxmlformats.org/officeDocument/2006/relationships/image" Target="../media/image1.png"/><Relationship Id="rId5" Type="http://schemas.openxmlformats.org/officeDocument/2006/relationships/slideLayout" Target="../slideLayouts/slideLayout7.xml"/><Relationship Id="rId4" Type="http://schemas.openxmlformats.org/officeDocument/2006/relationships/tags" Target="../tags/tag30.xml"/><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2.png"/><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tags" Target="../tags/tag41.xml"/><Relationship Id="rId7" Type="http://schemas.openxmlformats.org/officeDocument/2006/relationships/oleObject" Target="../embeddings/oleObject2.bin"/><Relationship Id="rId2" Type="http://schemas.openxmlformats.org/officeDocument/2006/relationships/tags" Target="../tags/tag40.xml"/><Relationship Id="rId1" Type="http://schemas.openxmlformats.org/officeDocument/2006/relationships/vmlDrawing" Target="../drawings/vmlDrawing2.vml"/><Relationship Id="rId6" Type="http://schemas.openxmlformats.org/officeDocument/2006/relationships/image" Target="../media/image1.png"/><Relationship Id="rId5" Type="http://schemas.openxmlformats.org/officeDocument/2006/relationships/slideLayout" Target="../slideLayouts/slideLayout7.xml"/><Relationship Id="rId4" Type="http://schemas.openxmlformats.org/officeDocument/2006/relationships/tags" Target="../tags/tag42.xml"/></Relationships>
</file>

<file path=ppt/slides/_rels/slide1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17.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16.png"/><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18.png"/><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tags" Target="../tags/tag53.xml"/><Relationship Id="rId7" Type="http://schemas.openxmlformats.org/officeDocument/2006/relationships/oleObject" Target="../embeddings/oleObject3.bin"/><Relationship Id="rId2" Type="http://schemas.openxmlformats.org/officeDocument/2006/relationships/tags" Target="../tags/tag52.xml"/><Relationship Id="rId1" Type="http://schemas.openxmlformats.org/officeDocument/2006/relationships/vmlDrawing" Target="../drawings/vmlDrawing3.vml"/><Relationship Id="rId6" Type="http://schemas.openxmlformats.org/officeDocument/2006/relationships/image" Target="../media/image1.png"/><Relationship Id="rId5" Type="http://schemas.openxmlformats.org/officeDocument/2006/relationships/slideLayout" Target="../slideLayouts/slideLayout7.xml"/><Relationship Id="rId10" Type="http://schemas.openxmlformats.org/officeDocument/2006/relationships/image" Target="../media/image20.wmf"/><Relationship Id="rId4" Type="http://schemas.openxmlformats.org/officeDocument/2006/relationships/tags" Target="../tags/tag54.xml"/><Relationship Id="rId9"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tags" Target="../tags/tag59.xml"/><Relationship Id="rId7" Type="http://schemas.openxmlformats.org/officeDocument/2006/relationships/oleObject" Target="../embeddings/oleObject5.bin"/><Relationship Id="rId12" Type="http://schemas.openxmlformats.org/officeDocument/2006/relationships/image" Target="../media/image23.wmf"/><Relationship Id="rId2" Type="http://schemas.openxmlformats.org/officeDocument/2006/relationships/tags" Target="../tags/tag58.xml"/><Relationship Id="rId1" Type="http://schemas.openxmlformats.org/officeDocument/2006/relationships/vmlDrawing" Target="../drawings/vmlDrawing4.vml"/><Relationship Id="rId6" Type="http://schemas.openxmlformats.org/officeDocument/2006/relationships/image" Target="../media/image1.png"/><Relationship Id="rId11" Type="http://schemas.openxmlformats.org/officeDocument/2006/relationships/oleObject" Target="../embeddings/oleObject7.bin"/><Relationship Id="rId5" Type="http://schemas.openxmlformats.org/officeDocument/2006/relationships/slideLayout" Target="../slideLayouts/slideLayout7.xml"/><Relationship Id="rId10" Type="http://schemas.openxmlformats.org/officeDocument/2006/relationships/image" Target="../media/image22.wmf"/><Relationship Id="rId4" Type="http://schemas.openxmlformats.org/officeDocument/2006/relationships/tags" Target="../tags/tag60.xml"/><Relationship Id="rId9"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tags" Target="../tags/tag62.xml"/><Relationship Id="rId7" Type="http://schemas.openxmlformats.org/officeDocument/2006/relationships/oleObject" Target="../embeddings/oleObject8.bin"/><Relationship Id="rId2" Type="http://schemas.openxmlformats.org/officeDocument/2006/relationships/tags" Target="../tags/tag61.xml"/><Relationship Id="rId1" Type="http://schemas.openxmlformats.org/officeDocument/2006/relationships/vmlDrawing" Target="../drawings/vmlDrawing5.vml"/><Relationship Id="rId6" Type="http://schemas.openxmlformats.org/officeDocument/2006/relationships/image" Target="../media/image1.png"/><Relationship Id="rId5" Type="http://schemas.openxmlformats.org/officeDocument/2006/relationships/slideLayout" Target="../slideLayouts/slideLayout7.xml"/><Relationship Id="rId10" Type="http://schemas.openxmlformats.org/officeDocument/2006/relationships/image" Target="../media/image25.wmf"/><Relationship Id="rId4" Type="http://schemas.openxmlformats.org/officeDocument/2006/relationships/tags" Target="../tags/tag63.xml"/><Relationship Id="rId9" Type="http://schemas.openxmlformats.org/officeDocument/2006/relationships/oleObject" Target="../embeddings/oleObject9.bin"/></Relationships>
</file>

<file path=ppt/slides/_rels/slide25.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26.png"/><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27.png"/><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tags" Target="../tags/tag71.xml"/><Relationship Id="rId7" Type="http://schemas.openxmlformats.org/officeDocument/2006/relationships/oleObject" Target="../embeddings/oleObject10.bin"/><Relationship Id="rId12" Type="http://schemas.openxmlformats.org/officeDocument/2006/relationships/image" Target="../media/image30.wmf"/><Relationship Id="rId2" Type="http://schemas.openxmlformats.org/officeDocument/2006/relationships/tags" Target="../tags/tag70.xml"/><Relationship Id="rId1" Type="http://schemas.openxmlformats.org/officeDocument/2006/relationships/vmlDrawing" Target="../drawings/vmlDrawing6.vml"/><Relationship Id="rId6" Type="http://schemas.openxmlformats.org/officeDocument/2006/relationships/image" Target="../media/image1.png"/><Relationship Id="rId11" Type="http://schemas.openxmlformats.org/officeDocument/2006/relationships/oleObject" Target="../embeddings/oleObject12.bin"/><Relationship Id="rId5" Type="http://schemas.openxmlformats.org/officeDocument/2006/relationships/slideLayout" Target="../slideLayouts/slideLayout7.xml"/><Relationship Id="rId10" Type="http://schemas.openxmlformats.org/officeDocument/2006/relationships/image" Target="../media/image29.wmf"/><Relationship Id="rId4" Type="http://schemas.openxmlformats.org/officeDocument/2006/relationships/tags" Target="../tags/tag72.xml"/><Relationship Id="rId9" Type="http://schemas.openxmlformats.org/officeDocument/2006/relationships/oleObject" Target="../embeddings/oleObject11.bin"/></Relationships>
</file>

<file path=ppt/slides/_rels/slide28.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tags" Target="../tags/tag74.xml"/><Relationship Id="rId7" Type="http://schemas.openxmlformats.org/officeDocument/2006/relationships/oleObject" Target="../embeddings/oleObject13.bin"/><Relationship Id="rId12" Type="http://schemas.openxmlformats.org/officeDocument/2006/relationships/image" Target="../media/image32.wmf"/><Relationship Id="rId2" Type="http://schemas.openxmlformats.org/officeDocument/2006/relationships/tags" Target="../tags/tag73.xml"/><Relationship Id="rId1" Type="http://schemas.openxmlformats.org/officeDocument/2006/relationships/vmlDrawing" Target="../drawings/vmlDrawing7.vml"/><Relationship Id="rId6" Type="http://schemas.openxmlformats.org/officeDocument/2006/relationships/image" Target="../media/image1.png"/><Relationship Id="rId11" Type="http://schemas.openxmlformats.org/officeDocument/2006/relationships/oleObject" Target="../embeddings/oleObject15.bin"/><Relationship Id="rId5" Type="http://schemas.openxmlformats.org/officeDocument/2006/relationships/slideLayout" Target="../slideLayouts/slideLayout7.xml"/><Relationship Id="rId10" Type="http://schemas.openxmlformats.org/officeDocument/2006/relationships/image" Target="../media/image31.wmf"/><Relationship Id="rId4" Type="http://schemas.openxmlformats.org/officeDocument/2006/relationships/tags" Target="../tags/tag75.xml"/><Relationship Id="rId9" Type="http://schemas.openxmlformats.org/officeDocument/2006/relationships/oleObject" Target="../embeddings/oleObject14.bin"/></Relationships>
</file>

<file path=ppt/slides/_rels/slide29.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12.png"/><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tags" Target="../tags/tag80.xml"/><Relationship Id="rId7" Type="http://schemas.openxmlformats.org/officeDocument/2006/relationships/oleObject" Target="../embeddings/oleObject16.bin"/><Relationship Id="rId2" Type="http://schemas.openxmlformats.org/officeDocument/2006/relationships/tags" Target="../tags/tag79.xml"/><Relationship Id="rId1" Type="http://schemas.openxmlformats.org/officeDocument/2006/relationships/vmlDrawing" Target="../drawings/vmlDrawing8.vml"/><Relationship Id="rId6" Type="http://schemas.openxmlformats.org/officeDocument/2006/relationships/image" Target="../media/image1.png"/><Relationship Id="rId5" Type="http://schemas.openxmlformats.org/officeDocument/2006/relationships/slideLayout" Target="../slideLayouts/slideLayout7.xml"/><Relationship Id="rId4" Type="http://schemas.openxmlformats.org/officeDocument/2006/relationships/tags" Target="../tags/tag81.xml"/><Relationship Id="rId9"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35.png"/><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tags" Target="../tags/tag86.xml"/><Relationship Id="rId7" Type="http://schemas.openxmlformats.org/officeDocument/2006/relationships/oleObject" Target="../embeddings/oleObject17.bin"/><Relationship Id="rId2" Type="http://schemas.openxmlformats.org/officeDocument/2006/relationships/tags" Target="../tags/tag85.xml"/><Relationship Id="rId1" Type="http://schemas.openxmlformats.org/officeDocument/2006/relationships/vmlDrawing" Target="../drawings/vmlDrawing9.vml"/><Relationship Id="rId6" Type="http://schemas.openxmlformats.org/officeDocument/2006/relationships/image" Target="../media/image1.png"/><Relationship Id="rId5" Type="http://schemas.openxmlformats.org/officeDocument/2006/relationships/slideLayout" Target="../slideLayouts/slideLayout7.xml"/><Relationship Id="rId10" Type="http://schemas.openxmlformats.org/officeDocument/2006/relationships/image" Target="../media/image37.wmf"/><Relationship Id="rId4" Type="http://schemas.openxmlformats.org/officeDocument/2006/relationships/tags" Target="../tags/tag87.xml"/><Relationship Id="rId9" Type="http://schemas.openxmlformats.org/officeDocument/2006/relationships/oleObject" Target="../embeddings/oleObject18.bin"/></Relationships>
</file>

<file path=ppt/slides/_rels/slide33.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tags" Target="../tags/tag89.xml"/><Relationship Id="rId7" Type="http://schemas.openxmlformats.org/officeDocument/2006/relationships/oleObject" Target="../embeddings/oleObject19.bin"/><Relationship Id="rId2" Type="http://schemas.openxmlformats.org/officeDocument/2006/relationships/tags" Target="../tags/tag88.xml"/><Relationship Id="rId1" Type="http://schemas.openxmlformats.org/officeDocument/2006/relationships/vmlDrawing" Target="../drawings/vmlDrawing10.vml"/><Relationship Id="rId6" Type="http://schemas.openxmlformats.org/officeDocument/2006/relationships/image" Target="../media/image1.png"/><Relationship Id="rId5" Type="http://schemas.openxmlformats.org/officeDocument/2006/relationships/slideLayout" Target="../slideLayouts/slideLayout7.xml"/><Relationship Id="rId4" Type="http://schemas.openxmlformats.org/officeDocument/2006/relationships/tags" Target="../tags/tag90.xml"/></Relationships>
</file>

<file path=ppt/slides/_rels/slide34.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38.png"/><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tags" Target="../tags/tag95.xml"/><Relationship Id="rId7" Type="http://schemas.openxmlformats.org/officeDocument/2006/relationships/oleObject" Target="../embeddings/oleObject20.bin"/><Relationship Id="rId2" Type="http://schemas.openxmlformats.org/officeDocument/2006/relationships/tags" Target="../tags/tag94.xml"/><Relationship Id="rId1" Type="http://schemas.openxmlformats.org/officeDocument/2006/relationships/vmlDrawing" Target="../drawings/vmlDrawing11.vml"/><Relationship Id="rId6" Type="http://schemas.openxmlformats.org/officeDocument/2006/relationships/image" Target="../media/image1.png"/><Relationship Id="rId5" Type="http://schemas.openxmlformats.org/officeDocument/2006/relationships/slideLayout" Target="../slideLayouts/slideLayout7.xml"/><Relationship Id="rId4" Type="http://schemas.openxmlformats.org/officeDocument/2006/relationships/tags" Target="../tags/tag96.xml"/><Relationship Id="rId9"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41.png"/><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42.png"/><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43.png"/><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44.wmf"/><Relationship Id="rId13" Type="http://schemas.openxmlformats.org/officeDocument/2006/relationships/oleObject" Target="../embeddings/oleObject24.bin"/><Relationship Id="rId3" Type="http://schemas.openxmlformats.org/officeDocument/2006/relationships/tags" Target="../tags/tag113.xml"/><Relationship Id="rId7" Type="http://schemas.openxmlformats.org/officeDocument/2006/relationships/oleObject" Target="../embeddings/oleObject21.bin"/><Relationship Id="rId12" Type="http://schemas.openxmlformats.org/officeDocument/2006/relationships/image" Target="../media/image15.wmf"/><Relationship Id="rId2" Type="http://schemas.openxmlformats.org/officeDocument/2006/relationships/tags" Target="../tags/tag112.xml"/><Relationship Id="rId1" Type="http://schemas.openxmlformats.org/officeDocument/2006/relationships/vmlDrawing" Target="../drawings/vmlDrawing12.vml"/><Relationship Id="rId6" Type="http://schemas.openxmlformats.org/officeDocument/2006/relationships/image" Target="../media/image1.png"/><Relationship Id="rId11" Type="http://schemas.openxmlformats.org/officeDocument/2006/relationships/oleObject" Target="../embeddings/oleObject23.bin"/><Relationship Id="rId5" Type="http://schemas.openxmlformats.org/officeDocument/2006/relationships/slideLayout" Target="../slideLayouts/slideLayout7.xml"/><Relationship Id="rId10" Type="http://schemas.openxmlformats.org/officeDocument/2006/relationships/image" Target="../media/image45.wmf"/><Relationship Id="rId4" Type="http://schemas.openxmlformats.org/officeDocument/2006/relationships/tags" Target="../tags/tag114.xml"/><Relationship Id="rId9" Type="http://schemas.openxmlformats.org/officeDocument/2006/relationships/oleObject" Target="../embeddings/oleObject22.bin"/><Relationship Id="rId14" Type="http://schemas.openxmlformats.org/officeDocument/2006/relationships/image" Target="../media/image36.wmf"/></Relationships>
</file>

<file path=ppt/slides/_rels/slide43.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tags" Target="../tags/tag116.xml"/><Relationship Id="rId7" Type="http://schemas.openxmlformats.org/officeDocument/2006/relationships/oleObject" Target="../embeddings/oleObject25.bin"/><Relationship Id="rId12" Type="http://schemas.openxmlformats.org/officeDocument/2006/relationships/image" Target="../media/image48.wmf"/><Relationship Id="rId2" Type="http://schemas.openxmlformats.org/officeDocument/2006/relationships/tags" Target="../tags/tag115.xml"/><Relationship Id="rId1" Type="http://schemas.openxmlformats.org/officeDocument/2006/relationships/vmlDrawing" Target="../drawings/vmlDrawing13.vml"/><Relationship Id="rId6" Type="http://schemas.openxmlformats.org/officeDocument/2006/relationships/image" Target="../media/image1.png"/><Relationship Id="rId11" Type="http://schemas.openxmlformats.org/officeDocument/2006/relationships/oleObject" Target="../embeddings/oleObject27.bin"/><Relationship Id="rId5" Type="http://schemas.openxmlformats.org/officeDocument/2006/relationships/slideLayout" Target="../slideLayouts/slideLayout7.xml"/><Relationship Id="rId10" Type="http://schemas.openxmlformats.org/officeDocument/2006/relationships/image" Target="../media/image47.wmf"/><Relationship Id="rId4" Type="http://schemas.openxmlformats.org/officeDocument/2006/relationships/tags" Target="../tags/tag117.xml"/><Relationship Id="rId9" Type="http://schemas.openxmlformats.org/officeDocument/2006/relationships/oleObject" Target="../embeddings/oleObject26.bin"/></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51.png"/><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52.png"/><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53.png"/><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image" Target="../media/image54.png"/><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png"/><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a:p>
        </p:txBody>
      </p:sp>
      <p:sp>
        <p:nvSpPr>
          <p:cNvPr id="12"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nvSpPr>
        <p:spPr bwMode="auto">
          <a:xfrm rot="10800000" flipH="1">
            <a:off x="640081" y="5693673"/>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75000"/>
              <a:alpha val="4000"/>
            </a:schemeClr>
          </a:solidFill>
          <a:ln w="28575">
            <a:noFill/>
          </a:ln>
        </p:spPr>
        <p:txBody>
          <a:bodyPr wrap="square" lIns="0" tIns="0" rIns="0" bIns="0" rtlCol="0" anchor="ctr">
            <a:noAutofit/>
          </a:bodyPr>
          <a:lstStyle/>
          <a:p>
            <a:pPr algn="ctr"/>
            <a:endParaRPr lang="es-SV" sz="1000"/>
          </a:p>
        </p:txBody>
      </p:sp>
      <p:sp>
        <p:nvSpPr>
          <p:cNvPr id="10" name="矩形 9"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nvSpPr>
        <p:spPr>
          <a:xfrm>
            <a:off x="0" y="1462796"/>
            <a:ext cx="12207240" cy="3932408"/>
          </a:xfrm>
          <a:prstGeom prst="rect">
            <a:avLst/>
          </a:prstGeom>
          <a:solidFill>
            <a:schemeClr val="bg1"/>
          </a:solidFill>
          <a:ln>
            <a:noFill/>
          </a:ln>
          <a:effectLst>
            <a:outerShdw blurRad="7112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Noto Serif CJK SC Light" panose="02020300000000000000" charset="-122"/>
            </a:endParaRPr>
          </a:p>
        </p:txBody>
      </p:sp>
      <p:sp>
        <p:nvSpPr>
          <p:cNvPr id="4" name="文本框 3"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4394641" y="5734532"/>
            <a:ext cx="3417958" cy="521970"/>
          </a:xfrm>
          <a:prstGeom prst="rect">
            <a:avLst/>
          </a:prstGeom>
          <a:noFill/>
        </p:spPr>
        <p:txBody>
          <a:bodyPr wrap="square" rtlCol="0">
            <a:spAutoFit/>
          </a:bodyPr>
          <a:lstStyle/>
          <a:p>
            <a:pPr algn="ctr"/>
            <a:r>
              <a:rPr lang="zh-CN" altLang="en-US" sz="2800" spc="300" dirty="0">
                <a:solidFill>
                  <a:schemeClr val="bg1">
                    <a:lumMod val="50000"/>
                  </a:schemeClr>
                </a:solidFill>
                <a:latin typeface="Times New Roman" panose="02020603050405020304" charset="0"/>
                <a:ea typeface="宋体" panose="02010600030101010101" pitchFamily="2" charset="-122"/>
                <a:cs typeface="微软雅黑" panose="020B0503020204020204" charset="-122"/>
              </a:rPr>
              <a:t>讲师：</a:t>
            </a:r>
            <a:r>
              <a:rPr lang="en-US" altLang="zh-CN" sz="2800" spc="300" dirty="0">
                <a:solidFill>
                  <a:schemeClr val="bg1">
                    <a:lumMod val="50000"/>
                  </a:schemeClr>
                </a:solidFill>
                <a:latin typeface="Times New Roman" panose="02020603050405020304" charset="0"/>
                <a:ea typeface="宋体" panose="02010600030101010101" pitchFamily="2" charset="-122"/>
                <a:cs typeface="微软雅黑" panose="020B0503020204020204" charset="-122"/>
              </a:rPr>
              <a:t>Sea</a:t>
            </a:r>
          </a:p>
        </p:txBody>
      </p:sp>
      <p:sp>
        <p:nvSpPr>
          <p:cNvPr id="6" name="矩形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nvSpPr>
        <p:spPr>
          <a:xfrm>
            <a:off x="0" y="6595230"/>
            <a:ext cx="12207240" cy="2627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880367" y="2841055"/>
            <a:ext cx="10431262" cy="983615"/>
          </a:xfrm>
          <a:prstGeom prst="rect">
            <a:avLst/>
          </a:prstGeom>
          <a:noFill/>
          <a:effectLst/>
        </p:spPr>
        <p:txBody>
          <a:bodyPr wrap="square" rtlCol="0">
            <a:spAutoFit/>
          </a:bodyPr>
          <a:lstStyle/>
          <a:p>
            <a:pPr algn="ctr"/>
            <a:r>
              <a:rPr sz="4800" dirty="0">
                <a:latin typeface="Times New Roman" panose="02020603050405020304" charset="0"/>
                <a:ea typeface="宋体" panose="02010600030101010101" pitchFamily="2" charset="-122"/>
                <a:cs typeface="Times New Roman" panose="02020603050405020304" charset="0"/>
                <a:sym typeface="+mn-ea"/>
              </a:rPr>
              <a:t>详解Unity </a:t>
            </a:r>
            <a:r>
              <a:rPr lang="zh-CN" sz="4800" dirty="0">
                <a:latin typeface="Times New Roman" panose="02020603050405020304" charset="0"/>
                <a:ea typeface="宋体" panose="02010600030101010101" pitchFamily="2" charset="-122"/>
                <a:cs typeface="Times New Roman" panose="02020603050405020304" charset="0"/>
                <a:sym typeface="+mn-ea"/>
              </a:rPr>
              <a:t>引擎基于物理的渲染功能</a:t>
            </a:r>
            <a:endParaRPr sz="4800" dirty="0">
              <a:latin typeface="Times New Roman" panose="02020603050405020304" charset="0"/>
              <a:ea typeface="宋体" panose="02010600030101010101" pitchFamily="2" charset="-122"/>
              <a:cs typeface="Times New Roman" panose="02020603050405020304" charset="0"/>
              <a:sym typeface="+mn-ea"/>
            </a:endParaRPr>
          </a:p>
          <a:p>
            <a:pPr algn="ctr"/>
            <a:endParaRPr kumimoji="1" lang="zh-CN" altLang="en-US" sz="1000" spc="600" dirty="0">
              <a:solidFill>
                <a:schemeClr val="tx1">
                  <a:lumMod val="75000"/>
                  <a:lumOff val="25000"/>
                </a:schemeClr>
              </a:solidFill>
              <a:latin typeface="Times New Roman" panose="02020603050405020304" charset="0"/>
              <a:ea typeface="宋体" panose="02010600030101010101" pitchFamily="2" charset="-122"/>
              <a:cs typeface="Times New Roman" panose="02020603050405020304" charset="0"/>
            </a:endParaRPr>
          </a:p>
        </p:txBody>
      </p:sp>
      <p:sp>
        <p:nvSpPr>
          <p:cNvPr id="2" name="e7d195523061f1c0" descr="e7d195523061f1c0d318120d6aeaf1b6ccceb6ba3da59c0775C5DE19DDDEBC09ED96DBD9900D9848D623ECAD1D4904B78047D0015C22C8BE97228BE8B5BFF08FE7A3AE04126DA07312A96C0F69F9BAB712F79AA14FE938169BD7BE5032FF019B3037C91774F38D9422370B8D4034593A19AE9CA36B6BD87D2EE748B0DDB5D5AD6B01C25E66EA10BF"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e7d195523061f1c0d318120d6aeaf1b6ccceb6ba3da59c0775C5DE19DDDEBC09ED96DBD9900D9848D623ECAD1D4904B78047D0015C22C8BE97228BE8B5BFF08FE7A3AE04126DA07312A96C0F69F9BAB712F79AA14FE938169BD7BE5032FF019B3037C91774F38D9422370B8D4034593A19AE9CA36B6BD87D2EE748B0DDB5D5AD6B01C25E66EA10BF</a:t>
            </a:r>
            <a:endParaRPr lang="zh-CN" altLang="en-US" sz="100"/>
          </a:p>
        </p:txBody>
      </p:sp>
      <p:pic>
        <p:nvPicPr>
          <p:cNvPr id="9" name="图片 8"/>
          <p:cNvPicPr>
            <a:picLocks noChangeAspect="1"/>
          </p:cNvPicPr>
          <p:nvPr/>
        </p:nvPicPr>
        <p:blipFill>
          <a:blip r:embed="rId2"/>
          <a:stretch>
            <a:fillRect/>
          </a:stretch>
        </p:blipFill>
        <p:spPr>
          <a:xfrm>
            <a:off x="4690744" y="523324"/>
            <a:ext cx="2825750" cy="4487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sp>
        <p:nvSpPr>
          <p:cNvPr id="18438" name="文本框 2"/>
          <p:cNvSpPr txBox="1"/>
          <p:nvPr/>
        </p:nvSpPr>
        <p:spPr>
          <a:xfrm>
            <a:off x="1249045" y="1887220"/>
            <a:ext cx="9664700" cy="2306955"/>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zh-CN" altLang="en-US" sz="2400" dirty="0">
                <a:latin typeface="Times New Roman" panose="02020603050405020304" charset="0"/>
                <a:ea typeface="宋体" panose="02010600030101010101" pitchFamily="2" charset="-122"/>
                <a:cs typeface="Times New Roman" panose="02020603050405020304" charset="0"/>
              </a:rPr>
              <a:t>根据物体的高光、漫反射属性，可以把材质分为金属（导电材质）和非金属（绝缘体）。非金属大多数角度的高光反射较弱，漫反射颜色多种多样，具有单色/灰色镜面反射颜色。而金属几乎没有漫反射，有非常强烈的高光反射，具有彩色的镜面反射颜色。</a:t>
            </a:r>
          </a:p>
        </p:txBody>
      </p:sp>
      <p:sp>
        <p:nvSpPr>
          <p:cNvPr id="12" name="文本框 11"/>
          <p:cNvSpPr txBox="1"/>
          <p:nvPr/>
        </p:nvSpPr>
        <p:spPr>
          <a:xfrm>
            <a:off x="1249045" y="1062990"/>
            <a:ext cx="3041015" cy="583565"/>
          </a:xfrm>
          <a:prstGeom prst="rect">
            <a:avLst/>
          </a:prstGeom>
          <a:noFill/>
        </p:spPr>
        <p:txBody>
          <a:bodyPr wrap="none" rtlCol="0">
            <a:spAutoFit/>
          </a:bodyPr>
          <a:lstStyle/>
          <a:p>
            <a:pPr algn="l"/>
            <a:r>
              <a:rPr lang="zh-CN" altLang="en-US" sz="3200" b="1" dirty="0">
                <a:latin typeface="Times New Roman" panose="02020603050405020304" charset="0"/>
                <a:ea typeface="宋体" panose="02010600030101010101" pitchFamily="2" charset="-122"/>
                <a:cs typeface="Times New Roman" panose="02020603050405020304" charset="0"/>
                <a:sym typeface="+mn-ea"/>
              </a:rPr>
              <a:t>材质的光学特性</a:t>
            </a:r>
          </a:p>
        </p:txBody>
      </p:sp>
      <p:pic>
        <p:nvPicPr>
          <p:cNvPr id="2" name="图片 1"/>
          <p:cNvPicPr>
            <a:picLocks noChangeAspect="1"/>
          </p:cNvPicPr>
          <p:nvPr/>
        </p:nvPicPr>
        <p:blipFill>
          <a:blip r:embed="rId6"/>
          <a:stretch>
            <a:fillRect/>
          </a:stretch>
        </p:blipFill>
        <p:spPr>
          <a:xfrm>
            <a:off x="3124835" y="4194175"/>
            <a:ext cx="2085975" cy="2266315"/>
          </a:xfrm>
          <a:prstGeom prst="rect">
            <a:avLst/>
          </a:prstGeom>
        </p:spPr>
      </p:pic>
      <p:pic>
        <p:nvPicPr>
          <p:cNvPr id="5" name="图片 4"/>
          <p:cNvPicPr>
            <a:picLocks noChangeAspect="1"/>
          </p:cNvPicPr>
          <p:nvPr/>
        </p:nvPicPr>
        <p:blipFill>
          <a:blip r:embed="rId7"/>
          <a:stretch>
            <a:fillRect/>
          </a:stretch>
        </p:blipFill>
        <p:spPr>
          <a:xfrm>
            <a:off x="6405880" y="4194175"/>
            <a:ext cx="2058035" cy="22802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sp>
        <p:nvSpPr>
          <p:cNvPr id="18438" name="文本框 2"/>
          <p:cNvSpPr txBox="1"/>
          <p:nvPr/>
        </p:nvSpPr>
        <p:spPr>
          <a:xfrm>
            <a:off x="1249045" y="1887220"/>
            <a:ext cx="9664700" cy="1753235"/>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zh-CN" altLang="en-US" sz="2400" dirty="0">
                <a:latin typeface="Times New Roman" panose="02020603050405020304" charset="0"/>
                <a:ea typeface="宋体" panose="02010600030101010101" pitchFamily="2" charset="-122"/>
                <a:cs typeface="Times New Roman" panose="02020603050405020304" charset="0"/>
              </a:rPr>
              <a:t>所有的PB</a:t>
            </a:r>
            <a:r>
              <a:rPr lang="en-US" altLang="zh-CN" sz="2400" dirty="0">
                <a:latin typeface="Times New Roman" panose="02020603050405020304" charset="0"/>
                <a:ea typeface="宋体" panose="02010600030101010101" pitchFamily="2" charset="-122"/>
                <a:cs typeface="Times New Roman" panose="02020603050405020304" charset="0"/>
              </a:rPr>
              <a:t>S</a:t>
            </a:r>
            <a:r>
              <a:rPr lang="zh-CN" altLang="en-US" sz="2400" dirty="0">
                <a:latin typeface="Times New Roman" panose="02020603050405020304" charset="0"/>
                <a:ea typeface="宋体" panose="02010600030101010101" pitchFamily="2" charset="-122"/>
                <a:cs typeface="Times New Roman" panose="02020603050405020304" charset="0"/>
              </a:rPr>
              <a:t>技术都基于微平面理论。这项理论认为，达到微观尺度之后任何平面都可以用被称为微平面（Microfacets</a:t>
            </a:r>
            <a:r>
              <a:rPr lang="zh-CN" altLang="en-US" sz="2400" dirty="0">
                <a:latin typeface="Times New Roman" panose="02020603050405020304" charset="0"/>
                <a:ea typeface="宋体" panose="02010600030101010101" pitchFamily="2" charset="-122"/>
                <a:cs typeface="Times New Roman" panose="02020603050405020304" charset="0"/>
                <a:sym typeface="+mn-ea"/>
              </a:rPr>
              <a:t>）</a:t>
            </a:r>
            <a:r>
              <a:rPr lang="zh-CN" altLang="en-US" sz="2400" dirty="0">
                <a:latin typeface="Times New Roman" panose="02020603050405020304" charset="0"/>
                <a:ea typeface="宋体" panose="02010600030101010101" pitchFamily="2" charset="-122"/>
                <a:cs typeface="Times New Roman" panose="02020603050405020304" charset="0"/>
              </a:rPr>
              <a:t>的细小镜面来进行描绘。根据平面粗糙程度的不同，这些细小镜面的取向排列可以相当不一致。</a:t>
            </a:r>
          </a:p>
        </p:txBody>
      </p:sp>
      <p:sp>
        <p:nvSpPr>
          <p:cNvPr id="12" name="文本框 11"/>
          <p:cNvSpPr txBox="1"/>
          <p:nvPr/>
        </p:nvSpPr>
        <p:spPr>
          <a:xfrm>
            <a:off x="1249045" y="1062990"/>
            <a:ext cx="2224405" cy="583565"/>
          </a:xfrm>
          <a:prstGeom prst="rect">
            <a:avLst/>
          </a:prstGeom>
          <a:noFill/>
        </p:spPr>
        <p:txBody>
          <a:bodyPr wrap="none" rtlCol="0">
            <a:spAutoFit/>
          </a:bodyPr>
          <a:lstStyle/>
          <a:p>
            <a:r>
              <a:rPr lang="zh-CN" altLang="en-US" sz="3200" b="1" dirty="0">
                <a:latin typeface="Times New Roman" panose="02020603050405020304" charset="0"/>
                <a:ea typeface="宋体" panose="02010600030101010101" pitchFamily="2" charset="-122"/>
                <a:cs typeface="Times New Roman" panose="02020603050405020304" charset="0"/>
              </a:rPr>
              <a:t>微表面模型</a:t>
            </a:r>
          </a:p>
        </p:txBody>
      </p:sp>
      <p:pic>
        <p:nvPicPr>
          <p:cNvPr id="4" name="图片 3" descr="图片1"/>
          <p:cNvPicPr>
            <a:picLocks noChangeAspect="1"/>
          </p:cNvPicPr>
          <p:nvPr/>
        </p:nvPicPr>
        <p:blipFill>
          <a:blip r:embed="rId6"/>
          <a:stretch>
            <a:fillRect/>
          </a:stretch>
        </p:blipFill>
        <p:spPr>
          <a:xfrm>
            <a:off x="3175635" y="4315460"/>
            <a:ext cx="5200650" cy="11334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sp>
        <p:nvSpPr>
          <p:cNvPr id="18438" name="文本框 2"/>
          <p:cNvSpPr txBox="1"/>
          <p:nvPr/>
        </p:nvSpPr>
        <p:spPr>
          <a:xfrm>
            <a:off x="1249045" y="1887220"/>
            <a:ext cx="9664700" cy="2306955"/>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zh-CN" altLang="en-US" sz="2400" dirty="0">
                <a:latin typeface="Times New Roman" panose="02020603050405020304" charset="0"/>
                <a:ea typeface="宋体" panose="02010600030101010101" pitchFamily="2" charset="-122"/>
                <a:cs typeface="Times New Roman" panose="02020603050405020304" charset="0"/>
              </a:rPr>
              <a:t>一个平面越是粗糙，这个平面上的微平面的排列就越混乱。当我们特指镜面光/镜面反射时，入射光线更趋向于向完全不同的方向发散开来，进而产生出分布范围更广泛的镜面反射。与之相反的是，对于一个光滑的平面，光线大体上会更趋向于向同一个方向反射。</a:t>
            </a:r>
          </a:p>
        </p:txBody>
      </p:sp>
      <p:sp>
        <p:nvSpPr>
          <p:cNvPr id="12" name="文本框 11"/>
          <p:cNvSpPr txBox="1"/>
          <p:nvPr/>
        </p:nvSpPr>
        <p:spPr>
          <a:xfrm>
            <a:off x="1249045" y="1062990"/>
            <a:ext cx="2224405" cy="583565"/>
          </a:xfrm>
          <a:prstGeom prst="rect">
            <a:avLst/>
          </a:prstGeom>
          <a:noFill/>
        </p:spPr>
        <p:txBody>
          <a:bodyPr wrap="none" rtlCol="0">
            <a:spAutoFit/>
          </a:bodyPr>
          <a:lstStyle/>
          <a:p>
            <a:r>
              <a:rPr lang="zh-CN" altLang="en-US" sz="3200" b="1" dirty="0">
                <a:latin typeface="Times New Roman" panose="02020603050405020304" charset="0"/>
                <a:ea typeface="宋体" panose="02010600030101010101" pitchFamily="2" charset="-122"/>
                <a:cs typeface="Times New Roman" panose="02020603050405020304" charset="0"/>
              </a:rPr>
              <a:t>微表面模型</a:t>
            </a:r>
          </a:p>
        </p:txBody>
      </p:sp>
      <p:pic>
        <p:nvPicPr>
          <p:cNvPr id="2" name="图片 1" descr="图片2"/>
          <p:cNvPicPr>
            <a:picLocks noChangeAspect="1"/>
          </p:cNvPicPr>
          <p:nvPr/>
        </p:nvPicPr>
        <p:blipFill>
          <a:blip r:embed="rId6"/>
          <a:stretch>
            <a:fillRect/>
          </a:stretch>
        </p:blipFill>
        <p:spPr>
          <a:xfrm>
            <a:off x="3213735" y="4658360"/>
            <a:ext cx="5124450" cy="1143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2"/>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3"/>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4"/>
            </p:custDataLst>
          </p:nvPr>
        </p:nvPicPr>
        <p:blipFill>
          <a:blip r:embed="rId6"/>
          <a:stretch>
            <a:fillRect/>
          </a:stretch>
        </p:blipFill>
        <p:spPr>
          <a:xfrm>
            <a:off x="10416944" y="252144"/>
            <a:ext cx="1520804" cy="241540"/>
          </a:xfrm>
          <a:prstGeom prst="rect">
            <a:avLst/>
          </a:prstGeom>
        </p:spPr>
      </p:pic>
      <p:sp>
        <p:nvSpPr>
          <p:cNvPr id="18438" name="文本框 2"/>
          <p:cNvSpPr txBox="1"/>
          <p:nvPr/>
        </p:nvSpPr>
        <p:spPr>
          <a:xfrm>
            <a:off x="1249045" y="1887220"/>
            <a:ext cx="9664700" cy="2306955"/>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zh-CN" altLang="en-US" sz="2400" dirty="0">
                <a:latin typeface="Times New Roman" panose="02020603050405020304" charset="0"/>
                <a:ea typeface="宋体" panose="02010600030101010101" pitchFamily="2" charset="-122"/>
                <a:cs typeface="Times New Roman" panose="02020603050405020304" charset="0"/>
              </a:rPr>
              <a:t>由于这些微平面已经微小到无法逐像素的继续对其进行区分，因此我们假设一个粗糙度（Roughness</a:t>
            </a:r>
            <a:r>
              <a:rPr lang="zh-CN" altLang="en-US" sz="2400" dirty="0">
                <a:latin typeface="Times New Roman" panose="02020603050405020304" charset="0"/>
                <a:ea typeface="宋体" panose="02010600030101010101" pitchFamily="2" charset="-122"/>
                <a:cs typeface="Times New Roman" panose="02020603050405020304" charset="0"/>
                <a:sym typeface="+mn-ea"/>
              </a:rPr>
              <a:t>）</a:t>
            </a:r>
            <a:r>
              <a:rPr lang="zh-CN" altLang="en-US" sz="2400" dirty="0">
                <a:latin typeface="Times New Roman" panose="02020603050405020304" charset="0"/>
                <a:ea typeface="宋体" panose="02010600030101010101" pitchFamily="2" charset="-122"/>
                <a:cs typeface="Times New Roman" panose="02020603050405020304" charset="0"/>
              </a:rPr>
              <a:t>参数，然后用统计学的方法来概略的估算微平面的粗糙程度。可以基于一个平面的粗糙度来计算出中间向量的方向与微平面平均取向方向一致的概率。</a:t>
            </a:r>
          </a:p>
        </p:txBody>
      </p:sp>
      <p:sp>
        <p:nvSpPr>
          <p:cNvPr id="12" name="文本框 11"/>
          <p:cNvSpPr txBox="1"/>
          <p:nvPr/>
        </p:nvSpPr>
        <p:spPr>
          <a:xfrm>
            <a:off x="1249045" y="1062990"/>
            <a:ext cx="2224405" cy="583565"/>
          </a:xfrm>
          <a:prstGeom prst="rect">
            <a:avLst/>
          </a:prstGeom>
          <a:noFill/>
        </p:spPr>
        <p:txBody>
          <a:bodyPr wrap="none" rtlCol="0">
            <a:spAutoFit/>
          </a:bodyPr>
          <a:lstStyle/>
          <a:p>
            <a:r>
              <a:rPr lang="zh-CN" altLang="en-US" sz="3200" b="1" dirty="0">
                <a:latin typeface="Times New Roman" panose="02020603050405020304" charset="0"/>
                <a:ea typeface="宋体" panose="02010600030101010101" pitchFamily="2" charset="-122"/>
                <a:cs typeface="Times New Roman" panose="02020603050405020304" charset="0"/>
              </a:rPr>
              <a:t>微表面模型</a:t>
            </a:r>
          </a:p>
        </p:txBody>
      </p:sp>
      <p:graphicFrame>
        <p:nvGraphicFramePr>
          <p:cNvPr id="7" name="对象 6">
            <a:hlinkClick r:id="" action="ppaction://ole?verb=0"/>
          </p:cNvPr>
          <p:cNvGraphicFramePr>
            <a:graphicFrameLocks noChangeAspect="1"/>
          </p:cNvGraphicFramePr>
          <p:nvPr/>
        </p:nvGraphicFramePr>
        <p:xfrm>
          <a:off x="7860348" y="4477703"/>
          <a:ext cx="1709420" cy="1091565"/>
        </p:xfrm>
        <a:graphic>
          <a:graphicData uri="http://schemas.openxmlformats.org/presentationml/2006/ole">
            <mc:AlternateContent xmlns:mc="http://schemas.openxmlformats.org/markup-compatibility/2006">
              <mc:Choice xmlns:v="urn:schemas-microsoft-com:vml" Requires="v">
                <p:oleObj spid="_x0000_s3115" r:id="rId7" imgW="698500" imgH="444500" progId="Equation.KSEE3">
                  <p:embed/>
                </p:oleObj>
              </mc:Choice>
              <mc:Fallback>
                <p:oleObj r:id="rId7" imgW="698500" imgH="444500" progId="Equation.KSEE3">
                  <p:embed/>
                  <p:pic>
                    <p:nvPicPr>
                      <p:cNvPr id="0" name="图片 2048"/>
                      <p:cNvPicPr/>
                      <p:nvPr/>
                    </p:nvPicPr>
                    <p:blipFill>
                      <a:blip r:embed="rId8"/>
                      <a:stretch>
                        <a:fillRect/>
                      </a:stretch>
                    </p:blipFill>
                    <p:spPr>
                      <a:xfrm>
                        <a:off x="7860348" y="4477703"/>
                        <a:ext cx="1709420" cy="1091565"/>
                      </a:xfrm>
                      <a:prstGeom prst="rect">
                        <a:avLst/>
                      </a:prstGeom>
                    </p:spPr>
                  </p:pic>
                </p:oleObj>
              </mc:Fallback>
            </mc:AlternateContent>
          </a:graphicData>
        </a:graphic>
      </p:graphicFrame>
      <p:pic>
        <p:nvPicPr>
          <p:cNvPr id="2" name="图片 1"/>
          <p:cNvPicPr>
            <a:picLocks noChangeAspect="1"/>
          </p:cNvPicPr>
          <p:nvPr/>
        </p:nvPicPr>
        <p:blipFill>
          <a:blip r:embed="rId9"/>
          <a:stretch>
            <a:fillRect/>
          </a:stretch>
        </p:blipFill>
        <p:spPr>
          <a:xfrm>
            <a:off x="1873885" y="4356735"/>
            <a:ext cx="5229225" cy="133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sp>
        <p:nvSpPr>
          <p:cNvPr id="18438" name="文本框 2"/>
          <p:cNvSpPr txBox="1"/>
          <p:nvPr/>
        </p:nvSpPr>
        <p:spPr>
          <a:xfrm>
            <a:off x="1249045" y="1887220"/>
            <a:ext cx="9664700" cy="1753235"/>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zh-CN" altLang="en-US" sz="2400" dirty="0">
                <a:latin typeface="Times New Roman" panose="02020603050405020304" charset="0"/>
                <a:ea typeface="宋体" panose="02010600030101010101" pitchFamily="2" charset="-122"/>
                <a:cs typeface="Times New Roman" panose="02020603050405020304" charset="0"/>
              </a:rPr>
              <a:t>微平面的取向方向与中间向量的方向越是一致，镜面反射的效果就越是强烈越是锐利。较高的粗糙度值显示出来的镜面反射的轮廓要更大一些。与之相反地，较小的粗糙值显示出的镜面反射轮廓则更小更锐利。</a:t>
            </a:r>
          </a:p>
        </p:txBody>
      </p:sp>
      <p:sp>
        <p:nvSpPr>
          <p:cNvPr id="12" name="文本框 11"/>
          <p:cNvSpPr txBox="1"/>
          <p:nvPr/>
        </p:nvSpPr>
        <p:spPr>
          <a:xfrm>
            <a:off x="1249045" y="1062990"/>
            <a:ext cx="2224405" cy="583565"/>
          </a:xfrm>
          <a:prstGeom prst="rect">
            <a:avLst/>
          </a:prstGeom>
          <a:noFill/>
        </p:spPr>
        <p:txBody>
          <a:bodyPr wrap="none" rtlCol="0">
            <a:spAutoFit/>
          </a:bodyPr>
          <a:lstStyle/>
          <a:p>
            <a:r>
              <a:rPr lang="zh-CN" altLang="en-US" sz="3200" b="1">
                <a:latin typeface="Times New Roman" panose="02020603050405020304" charset="0"/>
                <a:ea typeface="宋体" panose="02010600030101010101" pitchFamily="2" charset="-122"/>
                <a:cs typeface="Times New Roman" panose="02020603050405020304" charset="0"/>
              </a:rPr>
              <a:t>微表面模型</a:t>
            </a:r>
          </a:p>
        </p:txBody>
      </p:sp>
      <p:pic>
        <p:nvPicPr>
          <p:cNvPr id="2" name="图片 1"/>
          <p:cNvPicPr>
            <a:picLocks noChangeAspect="1"/>
          </p:cNvPicPr>
          <p:nvPr/>
        </p:nvPicPr>
        <p:blipFill>
          <a:blip r:embed="rId6"/>
          <a:stretch>
            <a:fillRect/>
          </a:stretch>
        </p:blipFill>
        <p:spPr>
          <a:xfrm>
            <a:off x="2286000" y="4104005"/>
            <a:ext cx="7620000" cy="15525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sp>
        <p:nvSpPr>
          <p:cNvPr id="18438" name="文本框 2"/>
          <p:cNvSpPr txBox="1"/>
          <p:nvPr/>
        </p:nvSpPr>
        <p:spPr>
          <a:xfrm>
            <a:off x="1249045" y="1887220"/>
            <a:ext cx="9664700" cy="2306955"/>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zh-CN" altLang="en-US" sz="2400" dirty="0">
                <a:latin typeface="Times New Roman" panose="02020603050405020304" charset="0"/>
                <a:ea typeface="宋体" panose="02010600030101010101" pitchFamily="2" charset="-122"/>
                <a:cs typeface="Times New Roman" panose="02020603050405020304" charset="0"/>
              </a:rPr>
              <a:t>能量守恒（Energy Conservation</a:t>
            </a:r>
            <a:r>
              <a:rPr lang="zh-CN" altLang="en-US" sz="2400" dirty="0">
                <a:latin typeface="Times New Roman" panose="02020603050405020304" charset="0"/>
                <a:ea typeface="宋体" panose="02010600030101010101" pitchFamily="2" charset="-122"/>
                <a:cs typeface="Times New Roman" panose="02020603050405020304" charset="0"/>
                <a:sym typeface="+mn-ea"/>
              </a:rPr>
              <a:t>）</a:t>
            </a:r>
            <a:r>
              <a:rPr lang="zh-CN" altLang="en-US" sz="2400" dirty="0">
                <a:latin typeface="Times New Roman" panose="02020603050405020304" charset="0"/>
                <a:ea typeface="宋体" panose="02010600030101010101" pitchFamily="2" charset="-122"/>
                <a:cs typeface="Times New Roman" panose="02020603050405020304" charset="0"/>
              </a:rPr>
              <a:t>：出射光线的能量永远不能超过入射光线的能量（发光面除外）。当一束光线碰撞到一个表面的时候，它就会分离成一个折射部分和一个反射部分。反射部分就是我们所说的镜面光照。而折射光束中，未被吸收的部分就是我们所说的漫反射光照。</a:t>
            </a:r>
          </a:p>
        </p:txBody>
      </p:sp>
      <p:sp>
        <p:nvSpPr>
          <p:cNvPr id="12" name="文本框 11"/>
          <p:cNvSpPr txBox="1"/>
          <p:nvPr/>
        </p:nvSpPr>
        <p:spPr>
          <a:xfrm>
            <a:off x="1249045" y="1062990"/>
            <a:ext cx="1816100" cy="583565"/>
          </a:xfrm>
          <a:prstGeom prst="rect">
            <a:avLst/>
          </a:prstGeom>
          <a:noFill/>
        </p:spPr>
        <p:txBody>
          <a:bodyPr wrap="none" rtlCol="0">
            <a:spAutoFit/>
          </a:bodyPr>
          <a:lstStyle/>
          <a:p>
            <a:r>
              <a:rPr lang="zh-CN" altLang="en-US" sz="3200" b="1" dirty="0">
                <a:latin typeface="Times New Roman" panose="02020603050405020304" charset="0"/>
                <a:ea typeface="宋体" panose="02010600030101010101" pitchFamily="2" charset="-122"/>
                <a:cs typeface="Times New Roman" panose="02020603050405020304" charset="0"/>
              </a:rPr>
              <a:t>能量守恒</a:t>
            </a:r>
          </a:p>
        </p:txBody>
      </p:sp>
      <p:pic>
        <p:nvPicPr>
          <p:cNvPr id="2" name="图片 1"/>
          <p:cNvPicPr>
            <a:picLocks noChangeAspect="1"/>
          </p:cNvPicPr>
          <p:nvPr/>
        </p:nvPicPr>
        <p:blipFill>
          <a:blip r:embed="rId6"/>
          <a:stretch>
            <a:fillRect/>
          </a:stretch>
        </p:blipFill>
        <p:spPr>
          <a:xfrm>
            <a:off x="1931670" y="4364355"/>
            <a:ext cx="7689215" cy="19221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sp>
        <p:nvSpPr>
          <p:cNvPr id="18438" name="文本框 2"/>
          <p:cNvSpPr txBox="1"/>
          <p:nvPr/>
        </p:nvSpPr>
        <p:spPr>
          <a:xfrm>
            <a:off x="1249045" y="1887220"/>
            <a:ext cx="9664700" cy="2306955"/>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zh-CN" altLang="en-US" sz="2400" dirty="0">
                <a:latin typeface="Times New Roman" panose="02020603050405020304" charset="0"/>
                <a:ea typeface="宋体" panose="02010600030101010101" pitchFamily="2" charset="-122"/>
                <a:cs typeface="Times New Roman" panose="02020603050405020304" charset="0"/>
              </a:rPr>
              <a:t>光线可以被认为是一束没有耗尽就不停向前运动的能量，而光束是通过碰撞的方式来消耗能量。每一种材料都是由无数微小的粒子所组成，这些粒子都能与光线发生碰撞。这些粒子在每次的碰撞中都可以吸收光线所携带的部分或者是全部的能量而后转变成为热量。</a:t>
            </a:r>
          </a:p>
        </p:txBody>
      </p:sp>
      <p:sp>
        <p:nvSpPr>
          <p:cNvPr id="12" name="文本框 11"/>
          <p:cNvSpPr txBox="1"/>
          <p:nvPr/>
        </p:nvSpPr>
        <p:spPr>
          <a:xfrm>
            <a:off x="1249045" y="1062990"/>
            <a:ext cx="1816100" cy="583565"/>
          </a:xfrm>
          <a:prstGeom prst="rect">
            <a:avLst/>
          </a:prstGeom>
          <a:noFill/>
        </p:spPr>
        <p:txBody>
          <a:bodyPr wrap="none" rtlCol="0">
            <a:spAutoFit/>
          </a:bodyPr>
          <a:lstStyle/>
          <a:p>
            <a:r>
              <a:rPr lang="zh-CN" altLang="en-US" sz="3200" b="1" dirty="0">
                <a:latin typeface="Times New Roman" panose="02020603050405020304" charset="0"/>
                <a:ea typeface="宋体" panose="02010600030101010101" pitchFamily="2" charset="-122"/>
                <a:cs typeface="Times New Roman" panose="02020603050405020304" charset="0"/>
              </a:rPr>
              <a:t>能量守恒</a:t>
            </a:r>
          </a:p>
        </p:txBody>
      </p:sp>
      <p:pic>
        <p:nvPicPr>
          <p:cNvPr id="2" name="图片 1"/>
          <p:cNvPicPr>
            <a:picLocks noChangeAspect="1"/>
          </p:cNvPicPr>
          <p:nvPr/>
        </p:nvPicPr>
        <p:blipFill>
          <a:blip r:embed="rId6"/>
          <a:stretch>
            <a:fillRect/>
          </a:stretch>
        </p:blipFill>
        <p:spPr>
          <a:xfrm>
            <a:off x="4176395" y="4485640"/>
            <a:ext cx="3810000" cy="18764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2"/>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3"/>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4"/>
            </p:custDataLst>
          </p:nvPr>
        </p:nvPicPr>
        <p:blipFill>
          <a:blip r:embed="rId6"/>
          <a:stretch>
            <a:fillRect/>
          </a:stretch>
        </p:blipFill>
        <p:spPr>
          <a:xfrm>
            <a:off x="10416944" y="252144"/>
            <a:ext cx="1520804" cy="241540"/>
          </a:xfrm>
          <a:prstGeom prst="rect">
            <a:avLst/>
          </a:prstGeom>
        </p:spPr>
      </p:pic>
      <p:sp>
        <p:nvSpPr>
          <p:cNvPr id="18438" name="文本框 2"/>
          <p:cNvSpPr txBox="1"/>
          <p:nvPr/>
        </p:nvSpPr>
        <p:spPr>
          <a:xfrm>
            <a:off x="1249045" y="1887220"/>
            <a:ext cx="9664700" cy="1753235"/>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zh-CN" altLang="en-US" sz="2400" dirty="0">
                <a:latin typeface="Times New Roman" panose="02020603050405020304" charset="0"/>
                <a:ea typeface="宋体" panose="02010600030101010101" pitchFamily="2" charset="-122"/>
                <a:cs typeface="Times New Roman" panose="02020603050405020304" charset="0"/>
              </a:rPr>
              <a:t>Fresnel表现的是材质的反射率和入射角（也就是光源入射向量和平面法线向量的夹角）的对应关系，法线和视线夹角越大，最终的值也就越大，反射光的亮度也越高，这就是所有物体都具有的菲涅尔效应。</a:t>
            </a:r>
          </a:p>
        </p:txBody>
      </p:sp>
      <p:sp>
        <p:nvSpPr>
          <p:cNvPr id="12" name="文本框 11"/>
          <p:cNvSpPr txBox="1"/>
          <p:nvPr/>
        </p:nvSpPr>
        <p:spPr>
          <a:xfrm>
            <a:off x="1249045" y="1062990"/>
            <a:ext cx="2224405" cy="583565"/>
          </a:xfrm>
          <a:prstGeom prst="rect">
            <a:avLst/>
          </a:prstGeom>
          <a:noFill/>
        </p:spPr>
        <p:txBody>
          <a:bodyPr wrap="none" rtlCol="0">
            <a:spAutoFit/>
          </a:bodyPr>
          <a:lstStyle/>
          <a:p>
            <a:r>
              <a:rPr lang="zh-CN" altLang="en-US" sz="3200" b="1" dirty="0">
                <a:latin typeface="Times New Roman" panose="02020603050405020304" charset="0"/>
                <a:ea typeface="宋体" panose="02010600030101010101" pitchFamily="2" charset="-122"/>
                <a:cs typeface="Times New Roman" panose="02020603050405020304" charset="0"/>
              </a:rPr>
              <a:t>菲尼尔反射</a:t>
            </a:r>
          </a:p>
        </p:txBody>
      </p:sp>
      <p:graphicFrame>
        <p:nvGraphicFramePr>
          <p:cNvPr id="2" name="对象 1">
            <a:hlinkClick r:id="" action="ppaction://ole?verb=0"/>
          </p:cNvPr>
          <p:cNvGraphicFramePr>
            <a:graphicFrameLocks noChangeAspect="1"/>
          </p:cNvGraphicFramePr>
          <p:nvPr/>
        </p:nvGraphicFramePr>
        <p:xfrm>
          <a:off x="3308033" y="4165918"/>
          <a:ext cx="5545455" cy="608965"/>
        </p:xfrm>
        <a:graphic>
          <a:graphicData uri="http://schemas.openxmlformats.org/presentationml/2006/ole">
            <mc:AlternateContent xmlns:mc="http://schemas.openxmlformats.org/markup-compatibility/2006">
              <mc:Choice xmlns:v="urn:schemas-microsoft-com:vml" Requires="v">
                <p:oleObj spid="_x0000_s5165" r:id="rId7" imgW="2197100" imgH="241300" progId="Equation.KSEE3">
                  <p:embed/>
                </p:oleObj>
              </mc:Choice>
              <mc:Fallback>
                <p:oleObj r:id="rId7" imgW="2197100" imgH="241300" progId="Equation.KSEE3">
                  <p:embed/>
                  <p:pic>
                    <p:nvPicPr>
                      <p:cNvPr id="0" name="图片 3072"/>
                      <p:cNvPicPr/>
                      <p:nvPr/>
                    </p:nvPicPr>
                    <p:blipFill>
                      <a:blip r:embed="rId8"/>
                      <a:stretch>
                        <a:fillRect/>
                      </a:stretch>
                    </p:blipFill>
                    <p:spPr>
                      <a:xfrm>
                        <a:off x="3308033" y="4165918"/>
                        <a:ext cx="5545455" cy="608965"/>
                      </a:xfrm>
                      <a:prstGeom prst="rect">
                        <a:avLst/>
                      </a:prstGeom>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sp>
        <p:nvSpPr>
          <p:cNvPr id="18438" name="文本框 2"/>
          <p:cNvSpPr txBox="1"/>
          <p:nvPr/>
        </p:nvSpPr>
        <p:spPr>
          <a:xfrm>
            <a:off x="1249045" y="1887220"/>
            <a:ext cx="9664700" cy="1753235"/>
          </a:xfrm>
          <a:prstGeom prst="rect">
            <a:avLst/>
          </a:prstGeom>
          <a:noFill/>
          <a:ln w="9525">
            <a:noFill/>
          </a:ln>
        </p:spPr>
        <p:txBody>
          <a:bodyPr wrap="square" anchor="t">
            <a:spAutoFit/>
          </a:bodyPr>
          <a:lstStyle/>
          <a:p>
            <a:pPr marL="342900" indent="-342900" algn="just" fontAlgn="auto">
              <a:lnSpc>
                <a:spcPct val="150000"/>
              </a:lnSpc>
              <a:buFont typeface="Arial" panose="020B0604020202020204" pitchFamily="34" charset="0"/>
              <a:buChar char="•"/>
            </a:pPr>
            <a:r>
              <a:rPr lang="zh-CN" altLang="en-US" sz="2400" dirty="0">
                <a:latin typeface="Times New Roman" panose="02020603050405020304" charset="0"/>
                <a:ea typeface="宋体" panose="02010600030101010101" pitchFamily="2" charset="-122"/>
                <a:cs typeface="Times New Roman" panose="02020603050405020304" charset="0"/>
              </a:rPr>
              <a:t>对于金属，折射光会立刻被吸收。</a:t>
            </a:r>
          </a:p>
          <a:p>
            <a:pPr marL="342900" indent="-342900" algn="just" fontAlgn="auto">
              <a:lnSpc>
                <a:spcPct val="150000"/>
              </a:lnSpc>
              <a:buFont typeface="Arial" panose="020B0604020202020204" pitchFamily="34" charset="0"/>
              <a:buChar char="•"/>
            </a:pPr>
            <a:r>
              <a:rPr lang="zh-CN" altLang="en-US" sz="2400" dirty="0">
                <a:latin typeface="Times New Roman" panose="02020603050405020304" charset="0"/>
                <a:ea typeface="宋体" panose="02010600030101010101" pitchFamily="2" charset="-122"/>
                <a:cs typeface="Times New Roman" panose="02020603050405020304" charset="0"/>
              </a:rPr>
              <a:t>对于非金属，一旦光在其内部折射，就表现为常规的参与介质，表现出吸收和散射两种行为。</a:t>
            </a:r>
          </a:p>
        </p:txBody>
      </p:sp>
      <p:sp>
        <p:nvSpPr>
          <p:cNvPr id="12" name="文本框 11"/>
          <p:cNvSpPr txBox="1"/>
          <p:nvPr/>
        </p:nvSpPr>
        <p:spPr>
          <a:xfrm>
            <a:off x="1249045" y="1062990"/>
            <a:ext cx="5308600" cy="583565"/>
          </a:xfrm>
          <a:prstGeom prst="rect">
            <a:avLst/>
          </a:prstGeom>
          <a:noFill/>
        </p:spPr>
        <p:txBody>
          <a:bodyPr wrap="none" rtlCol="0">
            <a:spAutoFit/>
          </a:bodyPr>
          <a:lstStyle/>
          <a:p>
            <a:pPr algn="l"/>
            <a:r>
              <a:rPr lang="zh-CN" altLang="en-US" sz="3200" b="1" dirty="0">
                <a:latin typeface="Times New Roman" panose="02020603050405020304" charset="0"/>
                <a:ea typeface="宋体" panose="02010600030101010101" pitchFamily="2" charset="-122"/>
                <a:cs typeface="Times New Roman" panose="02020603050405020304" charset="0"/>
                <a:sym typeface="+mn-ea"/>
              </a:rPr>
              <a:t>金属</a:t>
            </a:r>
            <a:r>
              <a:rPr lang="en-US" altLang="zh-CN" sz="3200" b="1" dirty="0">
                <a:latin typeface="Times New Roman" panose="02020603050405020304" charset="0"/>
                <a:ea typeface="宋体" panose="02010600030101010101" pitchFamily="2" charset="-122"/>
                <a:cs typeface="Times New Roman" panose="02020603050405020304" charset="0"/>
                <a:sym typeface="+mn-ea"/>
              </a:rPr>
              <a:t>/</a:t>
            </a:r>
            <a:r>
              <a:rPr lang="zh-CN" altLang="en-US" sz="3200" b="1" dirty="0">
                <a:latin typeface="Times New Roman" panose="02020603050405020304" charset="0"/>
                <a:ea typeface="宋体" panose="02010600030101010101" pitchFamily="2" charset="-122"/>
                <a:cs typeface="Times New Roman" panose="02020603050405020304" charset="0"/>
                <a:sym typeface="+mn-ea"/>
              </a:rPr>
              <a:t>非金属的反射</a:t>
            </a:r>
            <a:r>
              <a:rPr lang="en-US" altLang="zh-CN" sz="3200" b="1" dirty="0">
                <a:latin typeface="Times New Roman" panose="02020603050405020304" charset="0"/>
                <a:ea typeface="宋体" panose="02010600030101010101" pitchFamily="2" charset="-122"/>
                <a:cs typeface="Times New Roman" panose="02020603050405020304" charset="0"/>
                <a:sym typeface="+mn-ea"/>
              </a:rPr>
              <a:t>/</a:t>
            </a:r>
            <a:r>
              <a:rPr lang="zh-CN" altLang="en-US" sz="3200" b="1" dirty="0">
                <a:latin typeface="Times New Roman" panose="02020603050405020304" charset="0"/>
                <a:ea typeface="宋体" panose="02010600030101010101" pitchFamily="2" charset="-122"/>
                <a:cs typeface="Times New Roman" panose="02020603050405020304" charset="0"/>
                <a:sym typeface="+mn-ea"/>
              </a:rPr>
              <a:t>折射区别</a:t>
            </a:r>
          </a:p>
        </p:txBody>
      </p:sp>
      <p:pic>
        <p:nvPicPr>
          <p:cNvPr id="2" name="图片 1"/>
          <p:cNvPicPr>
            <a:picLocks noChangeAspect="1"/>
          </p:cNvPicPr>
          <p:nvPr/>
        </p:nvPicPr>
        <p:blipFill>
          <a:blip r:embed="rId6"/>
          <a:stretch>
            <a:fillRect/>
          </a:stretch>
        </p:blipFill>
        <p:spPr>
          <a:xfrm>
            <a:off x="1941195" y="4125595"/>
            <a:ext cx="3790315" cy="1679575"/>
          </a:xfrm>
          <a:prstGeom prst="rect">
            <a:avLst/>
          </a:prstGeom>
        </p:spPr>
      </p:pic>
      <p:pic>
        <p:nvPicPr>
          <p:cNvPr id="4" name="图片 3"/>
          <p:cNvPicPr>
            <a:picLocks noChangeAspect="1"/>
          </p:cNvPicPr>
          <p:nvPr/>
        </p:nvPicPr>
        <p:blipFill>
          <a:blip r:embed="rId7"/>
          <a:stretch>
            <a:fillRect/>
          </a:stretch>
        </p:blipFill>
        <p:spPr>
          <a:xfrm>
            <a:off x="6684645" y="4125595"/>
            <a:ext cx="3479165" cy="159448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sp>
        <p:nvSpPr>
          <p:cNvPr id="18438" name="文本框 2"/>
          <p:cNvSpPr txBox="1"/>
          <p:nvPr/>
        </p:nvSpPr>
        <p:spPr>
          <a:xfrm>
            <a:off x="1249045" y="1887220"/>
            <a:ext cx="9664700" cy="2306955"/>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zh-CN" altLang="en-US" sz="2400" dirty="0">
                <a:latin typeface="Times New Roman" panose="02020603050405020304" charset="0"/>
                <a:ea typeface="宋体" panose="02010600030101010101" pitchFamily="2" charset="-122"/>
                <a:cs typeface="Times New Roman" panose="02020603050405020304" charset="0"/>
              </a:rPr>
              <a:t>在物理世界中，大部分现实生活中能接触到的金属都不是理想状态下的金属，多多少少会出现氧化，残留等等破坏自己金属表面属性的情况，从而造成散射少量的光。所以PBR的渲染体系中，为了更好地模拟真实物理世界，引入了金属度（</a:t>
            </a:r>
            <a:r>
              <a:rPr lang="en-US" altLang="zh-CN" sz="2400" dirty="0">
                <a:latin typeface="Times New Roman" panose="02020603050405020304" charset="0"/>
                <a:ea typeface="宋体" panose="02010600030101010101" pitchFamily="2" charset="-122"/>
                <a:cs typeface="Times New Roman" panose="02020603050405020304" charset="0"/>
              </a:rPr>
              <a:t>M</a:t>
            </a:r>
            <a:r>
              <a:rPr lang="zh-CN" altLang="en-US" sz="2400" dirty="0">
                <a:latin typeface="Times New Roman" panose="02020603050405020304" charset="0"/>
                <a:ea typeface="宋体" panose="02010600030101010101" pitchFamily="2" charset="-122"/>
                <a:cs typeface="Times New Roman" panose="02020603050405020304" charset="0"/>
              </a:rPr>
              <a:t>eta</a:t>
            </a:r>
            <a:r>
              <a:rPr lang="en-US" altLang="zh-CN" sz="2400" dirty="0">
                <a:latin typeface="Times New Roman" panose="02020603050405020304" charset="0"/>
                <a:ea typeface="宋体" panose="02010600030101010101" pitchFamily="2" charset="-122"/>
                <a:cs typeface="Times New Roman" panose="02020603050405020304" charset="0"/>
              </a:rPr>
              <a:t>l</a:t>
            </a:r>
            <a:r>
              <a:rPr lang="zh-CN" altLang="en-US" sz="2400" dirty="0">
                <a:latin typeface="Times New Roman" panose="02020603050405020304" charset="0"/>
                <a:ea typeface="宋体" panose="02010600030101010101" pitchFamily="2" charset="-122"/>
                <a:cs typeface="Times New Roman" panose="02020603050405020304" charset="0"/>
              </a:rPr>
              <a:t>l</a:t>
            </a:r>
            <a:r>
              <a:rPr lang="en-US" altLang="zh-CN" sz="2400" dirty="0" err="1">
                <a:latin typeface="Times New Roman" panose="02020603050405020304" charset="0"/>
                <a:ea typeface="宋体" panose="02010600030101010101" pitchFamily="2" charset="-122"/>
                <a:cs typeface="Times New Roman" panose="02020603050405020304" charset="0"/>
              </a:rPr>
              <a:t>ic</a:t>
            </a:r>
            <a:r>
              <a:rPr lang="zh-CN" altLang="en-US" sz="2400" dirty="0">
                <a:latin typeface="Times New Roman" panose="02020603050405020304" charset="0"/>
                <a:ea typeface="宋体" panose="02010600030101010101" pitchFamily="2" charset="-122"/>
                <a:cs typeface="Times New Roman" panose="02020603050405020304" charset="0"/>
              </a:rPr>
              <a:t>）的概念。</a:t>
            </a:r>
            <a:endParaRPr lang="en-US" altLang="zh-CN" sz="2400" dirty="0">
              <a:latin typeface="Times New Roman" panose="02020603050405020304" charset="0"/>
              <a:ea typeface="宋体" panose="02010600030101010101" pitchFamily="2" charset="-122"/>
              <a:cs typeface="Times New Roman" panose="02020603050405020304" charset="0"/>
            </a:endParaRPr>
          </a:p>
        </p:txBody>
      </p:sp>
      <p:sp>
        <p:nvSpPr>
          <p:cNvPr id="12" name="文本框 11"/>
          <p:cNvSpPr txBox="1"/>
          <p:nvPr/>
        </p:nvSpPr>
        <p:spPr>
          <a:xfrm>
            <a:off x="1249045" y="1062990"/>
            <a:ext cx="1407795" cy="583565"/>
          </a:xfrm>
          <a:prstGeom prst="rect">
            <a:avLst/>
          </a:prstGeom>
          <a:noFill/>
        </p:spPr>
        <p:txBody>
          <a:bodyPr wrap="none" rtlCol="0">
            <a:spAutoFit/>
          </a:bodyPr>
          <a:lstStyle/>
          <a:p>
            <a:pPr algn="l"/>
            <a:r>
              <a:rPr lang="zh-CN" altLang="en-US" sz="3200" b="1" dirty="0">
                <a:latin typeface="Times New Roman" panose="02020603050405020304" charset="0"/>
                <a:ea typeface="宋体" panose="02010600030101010101" pitchFamily="2" charset="-122"/>
                <a:cs typeface="Times New Roman" panose="02020603050405020304" charset="0"/>
                <a:sym typeface="+mn-ea"/>
              </a:rPr>
              <a:t>金属度</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856744" y="485568"/>
            <a:ext cx="3316302" cy="768350"/>
          </a:xfrm>
          <a:prstGeom prst="rect">
            <a:avLst/>
          </a:prstGeom>
          <a:noFill/>
        </p:spPr>
        <p:txBody>
          <a:bodyPr wrap="square" rtlCol="0">
            <a:spAutoFit/>
          </a:bodyPr>
          <a:lstStyle/>
          <a:p>
            <a:r>
              <a:rPr lang="zh-CN" altLang="en-US" sz="4400" b="1" spc="300" dirty="0">
                <a:latin typeface="Times New Roman" panose="02020603050405020304" charset="0"/>
                <a:ea typeface="宋体" panose="02010600030101010101" pitchFamily="2" charset="-122"/>
                <a:cs typeface="Open Sans Semibold" charset="0"/>
              </a:rPr>
              <a:t>目录</a:t>
            </a:r>
          </a:p>
        </p:txBody>
      </p:sp>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pic>
        <p:nvPicPr>
          <p:cNvPr id="16" name="图片 15"/>
          <p:cNvPicPr>
            <a:picLocks noChangeAspect="1"/>
          </p:cNvPicPr>
          <p:nvPr/>
        </p:nvPicPr>
        <p:blipFill>
          <a:blip r:embed="rId2"/>
          <a:stretch>
            <a:fillRect/>
          </a:stretch>
        </p:blipFill>
        <p:spPr>
          <a:xfrm>
            <a:off x="10416944" y="252144"/>
            <a:ext cx="1520804" cy="241540"/>
          </a:xfrm>
          <a:prstGeom prst="rect">
            <a:avLst/>
          </a:prstGeom>
        </p:spPr>
      </p:pic>
      <p:sp>
        <p:nvSpPr>
          <p:cNvPr id="2" name="文本框 1"/>
          <p:cNvSpPr txBox="1"/>
          <p:nvPr/>
        </p:nvSpPr>
        <p:spPr>
          <a:xfrm>
            <a:off x="1586865" y="1881505"/>
            <a:ext cx="7298055" cy="2861310"/>
          </a:xfrm>
          <a:prstGeom prst="rect">
            <a:avLst/>
          </a:prstGeom>
          <a:noFill/>
        </p:spPr>
        <p:txBody>
          <a:bodyPr wrap="square" rtlCol="0">
            <a:spAutoFit/>
          </a:bodyPr>
          <a:lstStyle/>
          <a:p>
            <a:pPr algn="l"/>
            <a:r>
              <a:rPr lang="en-US" sz="360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1.</a:t>
            </a:r>
            <a:r>
              <a:rPr lang="zh-CN" altLang="en-US" sz="360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 </a:t>
            </a:r>
            <a:r>
              <a:rPr lang="zh-CN" altLang="en-US" sz="3600" dirty="0">
                <a:latin typeface="Times New Roman" panose="02020603050405020304" charset="0"/>
                <a:ea typeface="宋体" panose="02010600030101010101" pitchFamily="2" charset="-122"/>
                <a:cs typeface="Times New Roman" panose="02020603050405020304" charset="0"/>
                <a:sym typeface="+mn-ea"/>
              </a:rPr>
              <a:t>Physically Based Rendering</a:t>
            </a:r>
            <a:r>
              <a:rPr lang="zh-CN" altLang="en-US" sz="3600" dirty="0">
                <a:solidFill>
                  <a:schemeClr val="tx1"/>
                </a:solidFill>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cs typeface="Times New Roman" panose="02020603050405020304" charset="0"/>
                <a:sym typeface="+mn-ea"/>
              </a:rPr>
              <a:t>介绍</a:t>
            </a:r>
          </a:p>
          <a:p>
            <a:pPr algn="l"/>
            <a:endParaRPr lang="zh-CN" altLang="en-US" sz="3600" dirty="0">
              <a:solidFill>
                <a:schemeClr val="tx1"/>
              </a:solidFill>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cs typeface="Times New Roman" panose="02020603050405020304" charset="0"/>
            </a:endParaRPr>
          </a:p>
          <a:p>
            <a:pPr algn="l"/>
            <a:r>
              <a:rPr lang="en-US" altLang="zh-CN" sz="3600" dirty="0">
                <a:solidFill>
                  <a:schemeClr val="tx1"/>
                </a:solidFill>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cs typeface="Times New Roman" panose="02020603050405020304" charset="0"/>
                <a:sym typeface="+mn-ea"/>
              </a:rPr>
              <a:t>2.</a:t>
            </a:r>
            <a:r>
              <a:rPr lang="zh-CN" altLang="en-US" sz="3600" dirty="0">
                <a:solidFill>
                  <a:schemeClr val="tx1"/>
                </a:solidFill>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cs typeface="Times New Roman" panose="02020603050405020304" charset="0"/>
                <a:sym typeface="+mn-ea"/>
              </a:rPr>
              <a:t> </a:t>
            </a:r>
            <a:r>
              <a:rPr lang="en-US" altLang="zh-CN" sz="3600" dirty="0">
                <a:solidFill>
                  <a:schemeClr val="tx1"/>
                </a:solidFill>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cs typeface="Times New Roman" panose="02020603050405020304" charset="0"/>
                <a:sym typeface="+mn-ea"/>
              </a:rPr>
              <a:t>Unity</a:t>
            </a:r>
            <a:r>
              <a:rPr lang="zh-CN" altLang="en-US" sz="3600" dirty="0">
                <a:solidFill>
                  <a:schemeClr val="tx1"/>
                </a:solidFill>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cs typeface="Times New Roman" panose="02020603050405020304" charset="0"/>
                <a:sym typeface="+mn-ea"/>
              </a:rPr>
              <a:t>中</a:t>
            </a:r>
            <a:r>
              <a:rPr lang="en-US" altLang="zh-CN" sz="3600" dirty="0">
                <a:solidFill>
                  <a:schemeClr val="tx1"/>
                </a:solidFill>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cs typeface="Times New Roman" panose="02020603050405020304" charset="0"/>
                <a:sym typeface="+mn-ea"/>
              </a:rPr>
              <a:t>PBS</a:t>
            </a:r>
            <a:r>
              <a:rPr lang="zh-CN" altLang="en-US" sz="3600" dirty="0">
                <a:solidFill>
                  <a:schemeClr val="tx1"/>
                </a:solidFill>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cs typeface="Times New Roman" panose="02020603050405020304" charset="0"/>
                <a:sym typeface="+mn-ea"/>
              </a:rPr>
              <a:t>分析</a:t>
            </a:r>
          </a:p>
          <a:p>
            <a:pPr algn="l"/>
            <a:endParaRPr lang="zh-CN" altLang="en-US" sz="3600" dirty="0">
              <a:solidFill>
                <a:schemeClr val="tx1"/>
              </a:solidFill>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cs typeface="Times New Roman" panose="02020603050405020304" charset="0"/>
            </a:endParaRPr>
          </a:p>
          <a:p>
            <a:pPr algn="l"/>
            <a:r>
              <a:rPr lang="en-US" altLang="zh-CN" sz="3600" dirty="0">
                <a:solidFill>
                  <a:schemeClr val="tx1"/>
                </a:solidFill>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cs typeface="Times New Roman" panose="02020603050405020304" charset="0"/>
                <a:sym typeface="+mn-ea"/>
              </a:rPr>
              <a:t>3.</a:t>
            </a:r>
            <a:r>
              <a:rPr lang="zh-CN" altLang="en-US" sz="3600" dirty="0">
                <a:solidFill>
                  <a:schemeClr val="tx1"/>
                </a:solidFill>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cs typeface="Times New Roman" panose="02020603050405020304" charset="0"/>
                <a:sym typeface="+mn-ea"/>
              </a:rPr>
              <a:t> 实际效果案例</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sp>
        <p:nvSpPr>
          <p:cNvPr id="12" name="文本框 11"/>
          <p:cNvSpPr txBox="1"/>
          <p:nvPr/>
        </p:nvSpPr>
        <p:spPr>
          <a:xfrm>
            <a:off x="1249045" y="1062990"/>
            <a:ext cx="3041015" cy="1076325"/>
          </a:xfrm>
          <a:prstGeom prst="rect">
            <a:avLst/>
          </a:prstGeom>
          <a:noFill/>
        </p:spPr>
        <p:txBody>
          <a:bodyPr wrap="none" rtlCol="0">
            <a:spAutoFit/>
          </a:bodyPr>
          <a:lstStyle/>
          <a:p>
            <a:pPr algn="l"/>
            <a:r>
              <a:rPr lang="zh-CN" altLang="en-US" sz="3200" b="1" dirty="0">
                <a:latin typeface="Times New Roman" panose="02020603050405020304" charset="0"/>
                <a:ea typeface="宋体" panose="02010600030101010101" pitchFamily="2" charset="-122"/>
                <a:cs typeface="Times New Roman" panose="02020603050405020304" charset="0"/>
                <a:sym typeface="+mn-ea"/>
              </a:rPr>
              <a:t>金属度与粗糙度</a:t>
            </a:r>
          </a:p>
          <a:p>
            <a:pPr algn="l"/>
            <a:endParaRPr lang="zh-CN" altLang="en-US" sz="3200" b="1" dirty="0">
              <a:latin typeface="Times New Roman" panose="02020603050405020304" charset="0"/>
              <a:ea typeface="宋体" panose="02010600030101010101" pitchFamily="2" charset="-122"/>
              <a:cs typeface="Times New Roman" panose="02020603050405020304" charset="0"/>
            </a:endParaRPr>
          </a:p>
        </p:txBody>
      </p:sp>
      <p:pic>
        <p:nvPicPr>
          <p:cNvPr id="2" name="图片 1"/>
          <p:cNvPicPr>
            <a:picLocks noChangeAspect="1"/>
          </p:cNvPicPr>
          <p:nvPr/>
        </p:nvPicPr>
        <p:blipFill>
          <a:blip r:embed="rId6"/>
          <a:stretch>
            <a:fillRect/>
          </a:stretch>
        </p:blipFill>
        <p:spPr>
          <a:xfrm>
            <a:off x="2670810" y="1822450"/>
            <a:ext cx="6849745" cy="4356735"/>
          </a:xfrm>
          <a:prstGeom prst="rect">
            <a:avLst/>
          </a:prstGeom>
        </p:spPr>
      </p:pic>
      <p:sp>
        <p:nvSpPr>
          <p:cNvPr id="8" name="文本框 7">
            <a:extLst>
              <a:ext uri="{FF2B5EF4-FFF2-40B4-BE49-F238E27FC236}">
                <a16:creationId xmlns:a16="http://schemas.microsoft.com/office/drawing/2014/main" id="{127632A8-71CE-417C-A25F-04C7453F0A73}"/>
              </a:ext>
            </a:extLst>
          </p:cNvPr>
          <p:cNvSpPr txBox="1"/>
          <p:nvPr/>
        </p:nvSpPr>
        <p:spPr>
          <a:xfrm>
            <a:off x="4744720" y="6370320"/>
            <a:ext cx="3468372" cy="369332"/>
          </a:xfrm>
          <a:prstGeom prst="rect">
            <a:avLst/>
          </a:prstGeom>
          <a:noFill/>
        </p:spPr>
        <p:txBody>
          <a:bodyPr wrap="square" rtlCol="0">
            <a:spAutoFit/>
          </a:bodyPr>
          <a:lstStyle/>
          <a:p>
            <a:r>
              <a:rPr lang="zh-CN" altLang="en-US" dirty="0"/>
              <a:t>图片来源：</a:t>
            </a:r>
            <a:r>
              <a:rPr lang="en-US" altLang="zh-CN" dirty="0"/>
              <a:t>Unity </a:t>
            </a:r>
            <a:r>
              <a:rPr lang="zh-CN" altLang="en-US" dirty="0"/>
              <a:t>官方</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2"/>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3"/>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4"/>
            </p:custDataLst>
          </p:nvPr>
        </p:nvPicPr>
        <p:blipFill>
          <a:blip r:embed="rId6"/>
          <a:stretch>
            <a:fillRect/>
          </a:stretch>
        </p:blipFill>
        <p:spPr>
          <a:xfrm>
            <a:off x="10416944" y="252144"/>
            <a:ext cx="1520804" cy="241540"/>
          </a:xfrm>
          <a:prstGeom prst="rect">
            <a:avLst/>
          </a:prstGeom>
        </p:spPr>
      </p:pic>
      <p:sp>
        <p:nvSpPr>
          <p:cNvPr id="12" name="文本框 11"/>
          <p:cNvSpPr txBox="1"/>
          <p:nvPr/>
        </p:nvSpPr>
        <p:spPr>
          <a:xfrm>
            <a:off x="1249045" y="1062990"/>
            <a:ext cx="1816100" cy="583565"/>
          </a:xfrm>
          <a:prstGeom prst="rect">
            <a:avLst/>
          </a:prstGeom>
          <a:noFill/>
        </p:spPr>
        <p:txBody>
          <a:bodyPr wrap="none" rtlCol="0">
            <a:spAutoFit/>
          </a:bodyPr>
          <a:lstStyle/>
          <a:p>
            <a:pPr algn="l"/>
            <a:r>
              <a:rPr lang="zh-CN" altLang="en-US" sz="3200" b="1">
                <a:latin typeface="Times New Roman" panose="02020603050405020304" charset="0"/>
                <a:ea typeface="宋体" panose="02010600030101010101" pitchFamily="2" charset="-122"/>
                <a:cs typeface="Times New Roman" panose="02020603050405020304" charset="0"/>
              </a:rPr>
              <a:t>渲染方程</a:t>
            </a:r>
          </a:p>
        </p:txBody>
      </p:sp>
      <p:graphicFrame>
        <p:nvGraphicFramePr>
          <p:cNvPr id="7" name="对象 6">
            <a:hlinkClick r:id="" action="ppaction://ole?verb=0"/>
          </p:cNvPr>
          <p:cNvGraphicFramePr>
            <a:graphicFrameLocks noChangeAspect="1"/>
          </p:cNvGraphicFramePr>
          <p:nvPr/>
        </p:nvGraphicFramePr>
        <p:xfrm>
          <a:off x="3494088" y="3760470"/>
          <a:ext cx="4563745" cy="661670"/>
        </p:xfrm>
        <a:graphic>
          <a:graphicData uri="http://schemas.openxmlformats.org/presentationml/2006/ole">
            <mc:AlternateContent xmlns:mc="http://schemas.openxmlformats.org/markup-compatibility/2006">
              <mc:Choice xmlns:v="urn:schemas-microsoft-com:vml" Requires="v">
                <p:oleObj spid="_x0000_s1033" r:id="rId7" imgW="1752600" imgH="254000" progId="Equation.KSEE3">
                  <p:embed/>
                </p:oleObj>
              </mc:Choice>
              <mc:Fallback>
                <p:oleObj r:id="rId7" imgW="1752600" imgH="254000" progId="Equation.KSEE3">
                  <p:embed/>
                  <p:pic>
                    <p:nvPicPr>
                      <p:cNvPr id="0" name="图片 1026"/>
                      <p:cNvPicPr/>
                      <p:nvPr/>
                    </p:nvPicPr>
                    <p:blipFill>
                      <a:blip r:embed="rId8"/>
                      <a:stretch>
                        <a:fillRect/>
                      </a:stretch>
                    </p:blipFill>
                    <p:spPr>
                      <a:xfrm>
                        <a:off x="3494088" y="3760470"/>
                        <a:ext cx="4563745" cy="661670"/>
                      </a:xfrm>
                      <a:prstGeom prst="rect">
                        <a:avLst/>
                      </a:prstGeom>
                    </p:spPr>
                  </p:pic>
                </p:oleObj>
              </mc:Fallback>
            </mc:AlternateContent>
          </a:graphicData>
        </a:graphic>
      </p:graphicFrame>
      <p:sp>
        <p:nvSpPr>
          <p:cNvPr id="10" name="文本框 9"/>
          <p:cNvSpPr txBox="1"/>
          <p:nvPr/>
        </p:nvSpPr>
        <p:spPr>
          <a:xfrm>
            <a:off x="1318895" y="2787650"/>
            <a:ext cx="5899150" cy="583565"/>
          </a:xfrm>
          <a:prstGeom prst="rect">
            <a:avLst/>
          </a:prstGeom>
          <a:noFill/>
        </p:spPr>
        <p:txBody>
          <a:bodyPr wrap="none" rtlCol="0">
            <a:spAutoFit/>
          </a:bodyPr>
          <a:lstStyle/>
          <a:p>
            <a:pPr algn="l"/>
            <a:r>
              <a:rPr lang="zh-CN" altLang="en-US" sz="3200" b="1">
                <a:latin typeface="Times New Roman" panose="02020603050405020304" charset="0"/>
                <a:ea typeface="宋体" panose="02010600030101010101" pitchFamily="2" charset="-122"/>
                <a:cs typeface="Times New Roman" panose="02020603050405020304" charset="0"/>
              </a:rPr>
              <a:t>简化</a:t>
            </a:r>
            <a:r>
              <a:rPr lang="zh-CN" altLang="en-US" sz="3200" b="1">
                <a:latin typeface="Times New Roman" panose="02020603050405020304" charset="0"/>
                <a:ea typeface="宋体" panose="02010600030101010101" pitchFamily="2" charset="-122"/>
                <a:cs typeface="Times New Roman" panose="02020603050405020304" charset="0"/>
                <a:sym typeface="+mn-ea"/>
              </a:rPr>
              <a:t>渲染方程</a:t>
            </a:r>
            <a:r>
              <a:rPr lang="zh-CN" altLang="en-US" sz="3200" b="1">
                <a:latin typeface="Times New Roman" panose="02020603050405020304" charset="0"/>
                <a:ea typeface="宋体" panose="02010600030101010101" pitchFamily="2" charset="-122"/>
                <a:cs typeface="Times New Roman" panose="02020603050405020304" charset="0"/>
              </a:rPr>
              <a:t>（针对精确光源）</a:t>
            </a:r>
          </a:p>
        </p:txBody>
      </p:sp>
      <p:graphicFrame>
        <p:nvGraphicFramePr>
          <p:cNvPr id="11" name="对象 10">
            <a:hlinkClick r:id="" action="ppaction://ole?verb=0"/>
          </p:cNvPr>
          <p:cNvGraphicFramePr>
            <a:graphicFrameLocks noChangeAspect="1"/>
          </p:cNvGraphicFramePr>
          <p:nvPr/>
        </p:nvGraphicFramePr>
        <p:xfrm>
          <a:off x="3224530" y="1773555"/>
          <a:ext cx="5356860" cy="760730"/>
        </p:xfrm>
        <a:graphic>
          <a:graphicData uri="http://schemas.openxmlformats.org/presentationml/2006/ole">
            <mc:AlternateContent xmlns:mc="http://schemas.openxmlformats.org/markup-compatibility/2006">
              <mc:Choice xmlns:v="urn:schemas-microsoft-com:vml" Requires="v">
                <p:oleObj spid="_x0000_s1034" r:id="rId9" imgW="2057400" imgH="292100" progId="Equation.KSEE3">
                  <p:embed/>
                </p:oleObj>
              </mc:Choice>
              <mc:Fallback>
                <p:oleObj r:id="rId9" imgW="2057400" imgH="292100" progId="Equation.KSEE3">
                  <p:embed/>
                  <p:pic>
                    <p:nvPicPr>
                      <p:cNvPr id="0" name="图片 1026"/>
                      <p:cNvPicPr/>
                      <p:nvPr/>
                    </p:nvPicPr>
                    <p:blipFill>
                      <a:blip r:embed="rId10"/>
                      <a:stretch>
                        <a:fillRect/>
                      </a:stretch>
                    </p:blipFill>
                    <p:spPr>
                      <a:xfrm>
                        <a:off x="3224530" y="1773555"/>
                        <a:ext cx="5356860" cy="760730"/>
                      </a:xfrm>
                      <a:prstGeom prst="rect">
                        <a:avLst/>
                      </a:prstGeom>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sp>
        <p:nvSpPr>
          <p:cNvPr id="18438" name="文本框 2"/>
          <p:cNvSpPr txBox="1"/>
          <p:nvPr/>
        </p:nvSpPr>
        <p:spPr>
          <a:xfrm>
            <a:off x="1249045" y="1887220"/>
            <a:ext cx="9664700" cy="3415030"/>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sz="2400" dirty="0">
                <a:latin typeface="Times New Roman" panose="02020603050405020304" charset="0"/>
                <a:ea typeface="宋体" panose="02010600030101010101" pitchFamily="2" charset="-122"/>
                <a:cs typeface="Times New Roman" panose="02020603050405020304" charset="0"/>
              </a:rPr>
              <a:t>BRDF（双向反射分布函数）光照模型是PBS的重要组成部分，用于描述光在物体表面的反射情况。该模型基于微表面理论，认为光在物体表面反射的光量是物体表面的所有微小表面漫反射和镜面反射光量的总和，符合能量守恒：</a:t>
            </a:r>
          </a:p>
          <a:p>
            <a:pPr marL="342900" indent="-342900" algn="just" fontAlgn="auto">
              <a:lnSpc>
                <a:spcPct val="150000"/>
              </a:lnSpc>
              <a:buFont typeface="Arial" panose="020B0604020202020204" pitchFamily="34" charset="0"/>
              <a:buChar char="•"/>
            </a:pPr>
            <a:r>
              <a:rPr sz="2400" dirty="0" err="1">
                <a:latin typeface="Times New Roman" panose="02020603050405020304" charset="0"/>
                <a:ea typeface="宋体" panose="02010600030101010101" pitchFamily="2" charset="-122"/>
                <a:cs typeface="Times New Roman" panose="02020603050405020304" charset="0"/>
              </a:rPr>
              <a:t>反射的光总量不大于入射的光总量</a:t>
            </a:r>
            <a:endParaRPr sz="2400" dirty="0">
              <a:latin typeface="Times New Roman" panose="02020603050405020304" charset="0"/>
              <a:ea typeface="宋体" panose="02010600030101010101" pitchFamily="2" charset="-122"/>
              <a:cs typeface="Times New Roman" panose="02020603050405020304" charset="0"/>
            </a:endParaRPr>
          </a:p>
          <a:p>
            <a:pPr marL="342900" indent="-342900" algn="just" fontAlgn="auto">
              <a:lnSpc>
                <a:spcPct val="150000"/>
              </a:lnSpc>
              <a:buFont typeface="Arial" panose="020B0604020202020204" pitchFamily="34" charset="0"/>
              <a:buChar char="•"/>
            </a:pPr>
            <a:r>
              <a:rPr sz="2400" dirty="0" err="1">
                <a:latin typeface="Times New Roman" panose="02020603050405020304" charset="0"/>
                <a:ea typeface="宋体" panose="02010600030101010101" pitchFamily="2" charset="-122"/>
                <a:cs typeface="Times New Roman" panose="02020603050405020304" charset="0"/>
              </a:rPr>
              <a:t>粗糙的表面反射的光线分散且暗，光滑的表面反射集中且亮</a:t>
            </a:r>
            <a:endParaRPr sz="2400" dirty="0">
              <a:latin typeface="Times New Roman" panose="02020603050405020304" charset="0"/>
              <a:ea typeface="宋体" panose="02010600030101010101" pitchFamily="2" charset="-122"/>
              <a:cs typeface="Times New Roman" panose="02020603050405020304" charset="0"/>
            </a:endParaRPr>
          </a:p>
        </p:txBody>
      </p:sp>
      <p:sp>
        <p:nvSpPr>
          <p:cNvPr id="12" name="文本框 11"/>
          <p:cNvSpPr txBox="1"/>
          <p:nvPr/>
        </p:nvSpPr>
        <p:spPr>
          <a:xfrm>
            <a:off x="1249045" y="1062990"/>
            <a:ext cx="1289050" cy="583565"/>
          </a:xfrm>
          <a:prstGeom prst="rect">
            <a:avLst/>
          </a:prstGeom>
          <a:noFill/>
        </p:spPr>
        <p:txBody>
          <a:bodyPr wrap="none" rtlCol="0">
            <a:spAutoFit/>
          </a:bodyPr>
          <a:lstStyle/>
          <a:p>
            <a:pPr algn="l"/>
            <a:r>
              <a:rPr lang="zh-CN" altLang="en-US" sz="3200" b="1">
                <a:latin typeface="Times New Roman" panose="02020603050405020304" charset="0"/>
                <a:ea typeface="宋体" panose="02010600030101010101" pitchFamily="2" charset="-122"/>
                <a:cs typeface="Times New Roman" panose="02020603050405020304" charset="0"/>
              </a:rPr>
              <a:t>BRDF</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2"/>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3"/>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4"/>
            </p:custDataLst>
          </p:nvPr>
        </p:nvPicPr>
        <p:blipFill>
          <a:blip r:embed="rId6"/>
          <a:stretch>
            <a:fillRect/>
          </a:stretch>
        </p:blipFill>
        <p:spPr>
          <a:xfrm>
            <a:off x="10416944" y="252144"/>
            <a:ext cx="1520804" cy="241540"/>
          </a:xfrm>
          <a:prstGeom prst="rect">
            <a:avLst/>
          </a:prstGeom>
        </p:spPr>
      </p:pic>
      <p:sp>
        <p:nvSpPr>
          <p:cNvPr id="12" name="文本框 11"/>
          <p:cNvSpPr txBox="1"/>
          <p:nvPr/>
        </p:nvSpPr>
        <p:spPr>
          <a:xfrm>
            <a:off x="1249045" y="1062990"/>
            <a:ext cx="4280535" cy="583565"/>
          </a:xfrm>
          <a:prstGeom prst="rect">
            <a:avLst/>
          </a:prstGeom>
          <a:noFill/>
        </p:spPr>
        <p:txBody>
          <a:bodyPr wrap="none" rtlCol="0">
            <a:spAutoFit/>
          </a:bodyPr>
          <a:lstStyle/>
          <a:p>
            <a:pPr algn="l"/>
            <a:r>
              <a:rPr lang="en-US" altLang="zh-CN" sz="3200" b="1" dirty="0" err="1">
                <a:latin typeface="Times New Roman" panose="02020603050405020304" charset="0"/>
                <a:cs typeface="Times New Roman" panose="02020603050405020304" charset="0"/>
                <a:sym typeface="+mn-ea"/>
              </a:rPr>
              <a:t>Lambertian</a:t>
            </a:r>
            <a:r>
              <a:rPr lang="en-US" altLang="zh-CN" sz="3200" b="1" dirty="0">
                <a:latin typeface="Times New Roman" panose="02020603050405020304" charset="0"/>
                <a:cs typeface="Times New Roman" panose="02020603050405020304" charset="0"/>
                <a:sym typeface="+mn-ea"/>
              </a:rPr>
              <a:t> BRDF</a:t>
            </a:r>
            <a:r>
              <a:rPr lang="zh-CN" altLang="en-US" sz="3200" b="1" dirty="0">
                <a:latin typeface="Times New Roman" panose="02020603050405020304" charset="0"/>
                <a:cs typeface="Times New Roman" panose="02020603050405020304" charset="0"/>
                <a:sym typeface="+mn-ea"/>
              </a:rPr>
              <a:t>模型</a:t>
            </a:r>
            <a:endParaRPr lang="zh-CN" altLang="en-US" sz="3200" b="1" dirty="0">
              <a:latin typeface="Times New Roman" panose="02020603050405020304" charset="0"/>
              <a:ea typeface="宋体" panose="02010600030101010101" pitchFamily="2" charset="-122"/>
              <a:cs typeface="Times New Roman" panose="02020603050405020304" charset="0"/>
            </a:endParaRPr>
          </a:p>
        </p:txBody>
      </p:sp>
      <p:graphicFrame>
        <p:nvGraphicFramePr>
          <p:cNvPr id="2" name="对象 1">
            <a:hlinkClick r:id="" action="ppaction://ole?verb=0"/>
          </p:cNvPr>
          <p:cNvGraphicFramePr>
            <a:graphicFrameLocks noChangeAspect="1"/>
          </p:cNvGraphicFramePr>
          <p:nvPr/>
        </p:nvGraphicFramePr>
        <p:xfrm>
          <a:off x="4218940" y="1887220"/>
          <a:ext cx="1971040" cy="730885"/>
        </p:xfrm>
        <a:graphic>
          <a:graphicData uri="http://schemas.openxmlformats.org/presentationml/2006/ole">
            <mc:AlternateContent xmlns:mc="http://schemas.openxmlformats.org/markup-compatibility/2006">
              <mc:Choice xmlns:v="urn:schemas-microsoft-com:vml" Requires="v">
                <p:oleObj spid="_x0000_s6151" r:id="rId7" imgW="1130300" imgH="419100" progId="Equation.KSEE3">
                  <p:embed/>
                </p:oleObj>
              </mc:Choice>
              <mc:Fallback>
                <p:oleObj r:id="rId7" imgW="1130300" imgH="419100" progId="Equation.KSEE3">
                  <p:embed/>
                  <p:pic>
                    <p:nvPicPr>
                      <p:cNvPr id="0" name="图片 3072"/>
                      <p:cNvPicPr/>
                      <p:nvPr/>
                    </p:nvPicPr>
                    <p:blipFill>
                      <a:blip r:embed="rId8"/>
                      <a:stretch>
                        <a:fillRect/>
                      </a:stretch>
                    </p:blipFill>
                    <p:spPr>
                      <a:xfrm>
                        <a:off x="4218940" y="1887220"/>
                        <a:ext cx="1971040" cy="730885"/>
                      </a:xfrm>
                      <a:prstGeom prst="rect">
                        <a:avLst/>
                      </a:prstGeom>
                    </p:spPr>
                  </p:pic>
                </p:oleObj>
              </mc:Fallback>
            </mc:AlternateContent>
          </a:graphicData>
        </a:graphic>
      </p:graphicFrame>
      <p:sp>
        <p:nvSpPr>
          <p:cNvPr id="18438" name="文本框 2"/>
          <p:cNvSpPr txBox="1"/>
          <p:nvPr/>
        </p:nvSpPr>
        <p:spPr>
          <a:xfrm>
            <a:off x="1249045" y="1887220"/>
            <a:ext cx="2790190" cy="645160"/>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en-US" altLang="zh-CN" sz="2400" dirty="0">
                <a:latin typeface="Times New Roman" panose="02020603050405020304" charset="0"/>
                <a:ea typeface="宋体" panose="02010600030101010101" pitchFamily="2" charset="-122"/>
                <a:cs typeface="Times New Roman" panose="02020603050405020304" charset="0"/>
              </a:rPr>
              <a:t>Lambertian BRDF:</a:t>
            </a:r>
          </a:p>
        </p:txBody>
      </p:sp>
      <p:graphicFrame>
        <p:nvGraphicFramePr>
          <p:cNvPr id="5" name="对象 4">
            <a:hlinkClick r:id="" action="ppaction://ole?verb=0"/>
          </p:cNvPr>
          <p:cNvGraphicFramePr>
            <a:graphicFrameLocks noChangeAspect="1"/>
          </p:cNvGraphicFramePr>
          <p:nvPr/>
        </p:nvGraphicFramePr>
        <p:xfrm>
          <a:off x="1415415" y="2864485"/>
          <a:ext cx="534670" cy="483870"/>
        </p:xfrm>
        <a:graphic>
          <a:graphicData uri="http://schemas.openxmlformats.org/presentationml/2006/ole">
            <mc:AlternateContent xmlns:mc="http://schemas.openxmlformats.org/markup-compatibility/2006">
              <mc:Choice xmlns:v="urn:schemas-microsoft-com:vml" Requires="v">
                <p:oleObj spid="_x0000_s6152" r:id="rId9" imgW="266700" imgH="241300" progId="Equation.KSEE3">
                  <p:embed/>
                </p:oleObj>
              </mc:Choice>
              <mc:Fallback>
                <p:oleObj r:id="rId9" imgW="266700" imgH="241300" progId="Equation.KSEE3">
                  <p:embed/>
                  <p:pic>
                    <p:nvPicPr>
                      <p:cNvPr id="0" name="图片 3073"/>
                      <p:cNvPicPr/>
                      <p:nvPr/>
                    </p:nvPicPr>
                    <p:blipFill>
                      <a:blip r:embed="rId10"/>
                      <a:stretch>
                        <a:fillRect/>
                      </a:stretch>
                    </p:blipFill>
                    <p:spPr>
                      <a:xfrm>
                        <a:off x="1415415" y="2864485"/>
                        <a:ext cx="534670" cy="483870"/>
                      </a:xfrm>
                      <a:prstGeom prst="rect">
                        <a:avLst/>
                      </a:prstGeom>
                    </p:spPr>
                  </p:pic>
                </p:oleObj>
              </mc:Fallback>
            </mc:AlternateContent>
          </a:graphicData>
        </a:graphic>
      </p:graphicFrame>
      <p:sp>
        <p:nvSpPr>
          <p:cNvPr id="8" name="文本框 2"/>
          <p:cNvSpPr txBox="1"/>
          <p:nvPr/>
        </p:nvSpPr>
        <p:spPr>
          <a:xfrm>
            <a:off x="1318895" y="2767330"/>
            <a:ext cx="9664700" cy="1198880"/>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en-US" altLang="zh-CN" sz="2400" dirty="0">
                <a:latin typeface="Times New Roman" panose="02020603050405020304" charset="0"/>
                <a:ea typeface="宋体" panose="02010600030101010101" pitchFamily="2" charset="-122"/>
                <a:cs typeface="Times New Roman" panose="02020603050405020304" charset="0"/>
              </a:rPr>
              <a:t>       </a:t>
            </a:r>
            <a:r>
              <a:rPr lang="zh-CN" altLang="en-US" sz="2400" dirty="0">
                <a:latin typeface="Times New Roman" panose="02020603050405020304" charset="0"/>
                <a:ea typeface="宋体" panose="02010600030101010101" pitchFamily="2" charset="-122"/>
                <a:cs typeface="Times New Roman" panose="02020603050405020304" charset="0"/>
              </a:rPr>
              <a:t>表示漫反射颜色，除以</a:t>
            </a:r>
            <a:r>
              <a:rPr lang="en-US" altLang="zh-CN" sz="2400" dirty="0">
                <a:latin typeface="Times New Roman" panose="02020603050405020304" charset="0"/>
                <a:ea typeface="宋体" panose="02010600030101010101" pitchFamily="2" charset="-122"/>
                <a:cs typeface="Times New Roman" panose="02020603050405020304" charset="0"/>
              </a:rPr>
              <a:t>π</a:t>
            </a:r>
            <a:r>
              <a:rPr lang="zh-CN" altLang="en-US" sz="2400" dirty="0">
                <a:latin typeface="Times New Roman" panose="02020603050405020304" charset="0"/>
                <a:ea typeface="宋体" panose="02010600030101010101" pitchFamily="2" charset="-122"/>
                <a:cs typeface="Times New Roman" panose="02020603050405020304" charset="0"/>
              </a:rPr>
              <a:t>是因为假设漫反射在所有方向上的强度相同，而</a:t>
            </a:r>
            <a:r>
              <a:rPr lang="en-US" altLang="zh-CN" sz="2400" dirty="0">
                <a:latin typeface="Times New Roman" panose="02020603050405020304" charset="0"/>
                <a:ea typeface="宋体" panose="02010600030101010101" pitchFamily="2" charset="-122"/>
                <a:cs typeface="Times New Roman" panose="02020603050405020304" charset="0"/>
              </a:rPr>
              <a:t>BRDF</a:t>
            </a:r>
            <a:r>
              <a:rPr lang="zh-CN" altLang="en-US" sz="2400" dirty="0">
                <a:latin typeface="Times New Roman" panose="02020603050405020304" charset="0"/>
                <a:ea typeface="宋体" panose="02010600030101010101" pitchFamily="2" charset="-122"/>
                <a:cs typeface="Times New Roman" panose="02020603050405020304" charset="0"/>
              </a:rPr>
              <a:t>要求在半球内的积分值为</a:t>
            </a:r>
            <a:r>
              <a:rPr lang="en-US" altLang="zh-CN" sz="2400" dirty="0">
                <a:latin typeface="Times New Roman" panose="02020603050405020304" charset="0"/>
                <a:ea typeface="宋体" panose="02010600030101010101" pitchFamily="2" charset="-122"/>
                <a:cs typeface="Times New Roman" panose="02020603050405020304" charset="0"/>
              </a:rPr>
              <a:t>1</a:t>
            </a:r>
            <a:r>
              <a:rPr lang="zh-CN" altLang="en-US" sz="2400" dirty="0">
                <a:latin typeface="Times New Roman" panose="02020603050405020304" charset="0"/>
                <a:ea typeface="宋体" panose="02010600030101010101" pitchFamily="2" charset="-122"/>
                <a:cs typeface="Times New Roman" panose="02020603050405020304" charset="0"/>
              </a:rPr>
              <a:t>。</a:t>
            </a:r>
            <a:r>
              <a:rPr lang="en-US" altLang="zh-CN" sz="2400" dirty="0">
                <a:latin typeface="Times New Roman" panose="02020603050405020304" charset="0"/>
                <a:ea typeface="宋体" panose="02010600030101010101" pitchFamily="2" charset="-122"/>
                <a:cs typeface="Times New Roman" panose="02020603050405020304" charset="0"/>
              </a:rPr>
              <a:t>    </a:t>
            </a:r>
          </a:p>
        </p:txBody>
      </p:sp>
      <p:sp>
        <p:nvSpPr>
          <p:cNvPr id="9" name="文本框 2"/>
          <p:cNvSpPr txBox="1"/>
          <p:nvPr/>
        </p:nvSpPr>
        <p:spPr>
          <a:xfrm>
            <a:off x="1318895" y="4254500"/>
            <a:ext cx="2790190" cy="645160"/>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zh-CN" altLang="en-US" sz="2400" dirty="0">
                <a:latin typeface="Times New Roman" panose="02020603050405020304" charset="0"/>
                <a:ea typeface="宋体" panose="02010600030101010101" pitchFamily="2" charset="-122"/>
                <a:cs typeface="Times New Roman" panose="02020603050405020304" charset="0"/>
              </a:rPr>
              <a:t>带入渲染方程</a:t>
            </a:r>
            <a:r>
              <a:rPr lang="en-US" altLang="zh-CN" sz="2400" dirty="0">
                <a:latin typeface="Times New Roman" panose="02020603050405020304" charset="0"/>
                <a:ea typeface="宋体" panose="02010600030101010101" pitchFamily="2" charset="-122"/>
                <a:cs typeface="Times New Roman" panose="02020603050405020304" charset="0"/>
              </a:rPr>
              <a:t>:</a:t>
            </a:r>
          </a:p>
        </p:txBody>
      </p:sp>
      <p:graphicFrame>
        <p:nvGraphicFramePr>
          <p:cNvPr id="10" name="对象 9">
            <a:hlinkClick r:id="" action="ppaction://ole?verb=0"/>
          </p:cNvPr>
          <p:cNvGraphicFramePr>
            <a:graphicFrameLocks noChangeAspect="1"/>
          </p:cNvGraphicFramePr>
          <p:nvPr/>
        </p:nvGraphicFramePr>
        <p:xfrm>
          <a:off x="3999865" y="4254500"/>
          <a:ext cx="2546350" cy="730885"/>
        </p:xfrm>
        <a:graphic>
          <a:graphicData uri="http://schemas.openxmlformats.org/presentationml/2006/ole">
            <mc:AlternateContent xmlns:mc="http://schemas.openxmlformats.org/markup-compatibility/2006">
              <mc:Choice xmlns:v="urn:schemas-microsoft-com:vml" Requires="v">
                <p:oleObj spid="_x0000_s6153" r:id="rId11" imgW="1459865" imgH="419100" progId="Equation.KSEE3">
                  <p:embed/>
                </p:oleObj>
              </mc:Choice>
              <mc:Fallback>
                <p:oleObj r:id="rId11" imgW="1459865" imgH="419100" progId="Equation.KSEE3">
                  <p:embed/>
                  <p:pic>
                    <p:nvPicPr>
                      <p:cNvPr id="0" name="图片 3072"/>
                      <p:cNvPicPr/>
                      <p:nvPr/>
                    </p:nvPicPr>
                    <p:blipFill>
                      <a:blip r:embed="rId12"/>
                      <a:stretch>
                        <a:fillRect/>
                      </a:stretch>
                    </p:blipFill>
                    <p:spPr>
                      <a:xfrm>
                        <a:off x="3999865" y="4254500"/>
                        <a:ext cx="2546350" cy="730885"/>
                      </a:xfrm>
                      <a:prstGeom prst="rect">
                        <a:avLst/>
                      </a:prstGeom>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2"/>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3"/>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4"/>
            </p:custDataLst>
          </p:nvPr>
        </p:nvPicPr>
        <p:blipFill>
          <a:blip r:embed="rId6"/>
          <a:stretch>
            <a:fillRect/>
          </a:stretch>
        </p:blipFill>
        <p:spPr>
          <a:xfrm>
            <a:off x="10416944" y="252144"/>
            <a:ext cx="1520804" cy="241540"/>
          </a:xfrm>
          <a:prstGeom prst="rect">
            <a:avLst/>
          </a:prstGeom>
        </p:spPr>
      </p:pic>
      <p:sp>
        <p:nvSpPr>
          <p:cNvPr id="12" name="文本框 11"/>
          <p:cNvSpPr txBox="1"/>
          <p:nvPr/>
        </p:nvSpPr>
        <p:spPr>
          <a:xfrm>
            <a:off x="1249045" y="1062990"/>
            <a:ext cx="5118100" cy="583565"/>
          </a:xfrm>
          <a:prstGeom prst="rect">
            <a:avLst/>
          </a:prstGeom>
          <a:noFill/>
        </p:spPr>
        <p:txBody>
          <a:bodyPr wrap="none" rtlCol="0">
            <a:spAutoFit/>
          </a:bodyPr>
          <a:lstStyle/>
          <a:p>
            <a:pPr algn="l"/>
            <a:r>
              <a:rPr lang="zh-CN" altLang="en-US" sz="3200" b="1" dirty="0">
                <a:latin typeface="Times New Roman" panose="02020603050405020304" charset="0"/>
                <a:ea typeface="宋体" panose="02010600030101010101" pitchFamily="2" charset="-122"/>
                <a:cs typeface="Times New Roman" panose="02020603050405020304" charset="0"/>
              </a:rPr>
              <a:t>BRDF漫反射（</a:t>
            </a:r>
            <a:r>
              <a:rPr lang="en-US" altLang="zh-CN" sz="3200" b="1" dirty="0">
                <a:latin typeface="Times New Roman" panose="02020603050405020304" charset="0"/>
                <a:ea typeface="宋体" panose="02010600030101010101" pitchFamily="2" charset="-122"/>
                <a:cs typeface="Times New Roman" panose="02020603050405020304" charset="0"/>
              </a:rPr>
              <a:t>Unity</a:t>
            </a:r>
            <a:r>
              <a:rPr lang="zh-CN" altLang="en-US" sz="3200" b="1" dirty="0">
                <a:latin typeface="Times New Roman" panose="02020603050405020304" charset="0"/>
                <a:ea typeface="宋体" panose="02010600030101010101" pitchFamily="2" charset="-122"/>
                <a:cs typeface="Times New Roman" panose="02020603050405020304" charset="0"/>
              </a:rPr>
              <a:t>实现</a:t>
            </a:r>
            <a:r>
              <a:rPr lang="zh-CN" altLang="en-US" sz="3200" b="1" dirty="0">
                <a:latin typeface="Times New Roman" panose="02020603050405020304" charset="0"/>
                <a:ea typeface="宋体" panose="02010600030101010101" pitchFamily="2" charset="-122"/>
                <a:cs typeface="Times New Roman" panose="02020603050405020304" charset="0"/>
                <a:sym typeface="+mn-ea"/>
              </a:rPr>
              <a:t>）</a:t>
            </a:r>
            <a:endParaRPr lang="zh-CN" altLang="en-US" sz="3200" b="1" dirty="0">
              <a:latin typeface="Times New Roman" panose="02020603050405020304" charset="0"/>
              <a:ea typeface="宋体" panose="02010600030101010101" pitchFamily="2" charset="-122"/>
              <a:cs typeface="Times New Roman" panose="02020603050405020304" charset="0"/>
            </a:endParaRPr>
          </a:p>
        </p:txBody>
      </p:sp>
      <p:graphicFrame>
        <p:nvGraphicFramePr>
          <p:cNvPr id="7" name="对象 6">
            <a:hlinkClick r:id="" action="ppaction://ole?verb=0"/>
          </p:cNvPr>
          <p:cNvGraphicFramePr>
            <a:graphicFrameLocks noChangeAspect="1"/>
          </p:cNvGraphicFramePr>
          <p:nvPr/>
        </p:nvGraphicFramePr>
        <p:xfrm>
          <a:off x="1528445" y="2065655"/>
          <a:ext cx="8496935" cy="781685"/>
        </p:xfrm>
        <a:graphic>
          <a:graphicData uri="http://schemas.openxmlformats.org/presentationml/2006/ole">
            <mc:AlternateContent xmlns:mc="http://schemas.openxmlformats.org/markup-compatibility/2006">
              <mc:Choice xmlns:v="urn:schemas-microsoft-com:vml" Requires="v">
                <p:oleObj spid="_x0000_s4103" r:id="rId7" imgW="4279900" imgH="393700" progId="Equation.KSEE3">
                  <p:embed/>
                </p:oleObj>
              </mc:Choice>
              <mc:Fallback>
                <p:oleObj r:id="rId7" imgW="4279900" imgH="393700" progId="Equation.KSEE3">
                  <p:embed/>
                  <p:pic>
                    <p:nvPicPr>
                      <p:cNvPr id="0" name="图片 4096"/>
                      <p:cNvPicPr/>
                      <p:nvPr/>
                    </p:nvPicPr>
                    <p:blipFill>
                      <a:blip r:embed="rId8"/>
                      <a:stretch>
                        <a:fillRect/>
                      </a:stretch>
                    </p:blipFill>
                    <p:spPr>
                      <a:xfrm>
                        <a:off x="1528445" y="2065655"/>
                        <a:ext cx="8496935" cy="781685"/>
                      </a:xfrm>
                      <a:prstGeom prst="rect">
                        <a:avLst/>
                      </a:prstGeom>
                    </p:spPr>
                  </p:pic>
                </p:oleObj>
              </mc:Fallback>
            </mc:AlternateContent>
          </a:graphicData>
        </a:graphic>
      </p:graphicFrame>
      <p:graphicFrame>
        <p:nvGraphicFramePr>
          <p:cNvPr id="11" name="对象 10">
            <a:hlinkClick r:id="" action="ppaction://ole?verb=0"/>
          </p:cNvPr>
          <p:cNvGraphicFramePr>
            <a:graphicFrameLocks noChangeAspect="1"/>
          </p:cNvGraphicFramePr>
          <p:nvPr/>
        </p:nvGraphicFramePr>
        <p:xfrm>
          <a:off x="3685540" y="3532188"/>
          <a:ext cx="4183380" cy="534035"/>
        </p:xfrm>
        <a:graphic>
          <a:graphicData uri="http://schemas.openxmlformats.org/presentationml/2006/ole">
            <mc:AlternateContent xmlns:mc="http://schemas.openxmlformats.org/markup-compatibility/2006">
              <mc:Choice xmlns:v="urn:schemas-microsoft-com:vml" Requires="v">
                <p:oleObj spid="_x0000_s4104" r:id="rId9" imgW="1892300" imgH="241300" progId="Equation.KSEE3">
                  <p:embed/>
                </p:oleObj>
              </mc:Choice>
              <mc:Fallback>
                <p:oleObj r:id="rId9" imgW="1892300" imgH="241300" progId="Equation.KSEE3">
                  <p:embed/>
                  <p:pic>
                    <p:nvPicPr>
                      <p:cNvPr id="0" name="图片 4097"/>
                      <p:cNvPicPr/>
                      <p:nvPr/>
                    </p:nvPicPr>
                    <p:blipFill>
                      <a:blip r:embed="rId10"/>
                      <a:stretch>
                        <a:fillRect/>
                      </a:stretch>
                    </p:blipFill>
                    <p:spPr>
                      <a:xfrm>
                        <a:off x="3685540" y="3532188"/>
                        <a:ext cx="4183380" cy="534035"/>
                      </a:xfrm>
                      <a:prstGeom prst="rect">
                        <a:avLst/>
                      </a:prstGeom>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sp>
        <p:nvSpPr>
          <p:cNvPr id="12" name="文本框 11"/>
          <p:cNvSpPr txBox="1"/>
          <p:nvPr/>
        </p:nvSpPr>
        <p:spPr>
          <a:xfrm>
            <a:off x="1249045" y="1062990"/>
            <a:ext cx="2922270" cy="583565"/>
          </a:xfrm>
          <a:prstGeom prst="rect">
            <a:avLst/>
          </a:prstGeom>
          <a:noFill/>
        </p:spPr>
        <p:txBody>
          <a:bodyPr wrap="none" rtlCol="0">
            <a:spAutoFit/>
          </a:bodyPr>
          <a:lstStyle/>
          <a:p>
            <a:pPr algn="l"/>
            <a:r>
              <a:rPr lang="zh-CN" altLang="en-US" sz="3200" b="1" dirty="0">
                <a:latin typeface="Times New Roman" panose="02020603050405020304" charset="0"/>
                <a:ea typeface="宋体" panose="02010600030101010101" pitchFamily="2" charset="-122"/>
                <a:cs typeface="Times New Roman" panose="02020603050405020304" charset="0"/>
              </a:rPr>
              <a:t>BRDF高光反射</a:t>
            </a:r>
          </a:p>
        </p:txBody>
      </p:sp>
      <p:sp>
        <p:nvSpPr>
          <p:cNvPr id="9" name="文本框 2"/>
          <p:cNvSpPr txBox="1"/>
          <p:nvPr/>
        </p:nvSpPr>
        <p:spPr>
          <a:xfrm>
            <a:off x="1249045" y="1887220"/>
            <a:ext cx="9664700" cy="2306955"/>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zh-CN" altLang="en-US" sz="2400" dirty="0">
                <a:latin typeface="Times New Roman" panose="02020603050405020304" charset="0"/>
                <a:ea typeface="宋体" panose="02010600030101010101" pitchFamily="2" charset="-122"/>
                <a:cs typeface="Times New Roman" panose="02020603050405020304" charset="0"/>
              </a:rPr>
              <a:t>在计算</a:t>
            </a:r>
            <a:r>
              <a:rPr lang="en-US" altLang="zh-CN" sz="2400" dirty="0">
                <a:latin typeface="Times New Roman" panose="02020603050405020304" charset="0"/>
                <a:ea typeface="宋体" panose="02010600030101010101" pitchFamily="2" charset="-122"/>
                <a:cs typeface="Times New Roman" panose="02020603050405020304" charset="0"/>
              </a:rPr>
              <a:t>BRDF</a:t>
            </a:r>
            <a:r>
              <a:rPr lang="zh-CN" altLang="en-US" sz="2400" dirty="0">
                <a:latin typeface="Times New Roman" panose="02020603050405020304" charset="0"/>
                <a:ea typeface="宋体" panose="02010600030101010101" pitchFamily="2" charset="-122"/>
                <a:cs typeface="Times New Roman" panose="02020603050405020304" charset="0"/>
              </a:rPr>
              <a:t>时，入射方向</a:t>
            </a:r>
            <a:r>
              <a:rPr lang="en-US" altLang="zh-CN" sz="2400" dirty="0">
                <a:latin typeface="Times New Roman" panose="02020603050405020304" charset="0"/>
                <a:ea typeface="宋体" panose="02010600030101010101" pitchFamily="2" charset="-122"/>
                <a:cs typeface="Times New Roman" panose="02020603050405020304" charset="0"/>
              </a:rPr>
              <a:t>l</a:t>
            </a:r>
            <a:r>
              <a:rPr lang="zh-CN" altLang="en-US" sz="2400" dirty="0">
                <a:latin typeface="Times New Roman" panose="02020603050405020304" charset="0"/>
                <a:ea typeface="宋体" panose="02010600030101010101" pitchFamily="2" charset="-122"/>
                <a:cs typeface="Times New Roman" panose="02020603050405020304" charset="0"/>
              </a:rPr>
              <a:t>和观察者方向</a:t>
            </a:r>
            <a:r>
              <a:rPr lang="en-US" altLang="zh-CN" sz="2400" dirty="0">
                <a:latin typeface="Times New Roman" panose="02020603050405020304" charset="0"/>
                <a:ea typeface="宋体" panose="02010600030101010101" pitchFamily="2" charset="-122"/>
                <a:cs typeface="Times New Roman" panose="02020603050405020304" charset="0"/>
              </a:rPr>
              <a:t>v</a:t>
            </a:r>
            <a:r>
              <a:rPr lang="zh-CN" altLang="en-US" sz="2400" dirty="0">
                <a:latin typeface="Times New Roman" panose="02020603050405020304" charset="0"/>
                <a:ea typeface="宋体" panose="02010600030101010101" pitchFamily="2" charset="-122"/>
                <a:cs typeface="Times New Roman" panose="02020603050405020304" charset="0"/>
              </a:rPr>
              <a:t>都会被给定，这意味着只有一部分微面元反射的光线才会进入到我们的眼睛中，这部分微面元会恰好把光线反射到方向</a:t>
            </a:r>
            <a:r>
              <a:rPr lang="en-US" altLang="zh-CN" sz="2400" dirty="0">
                <a:latin typeface="Times New Roman" panose="02020603050405020304" charset="0"/>
                <a:ea typeface="宋体" panose="02010600030101010101" pitchFamily="2" charset="-122"/>
                <a:cs typeface="Times New Roman" panose="02020603050405020304" charset="0"/>
              </a:rPr>
              <a:t>v</a:t>
            </a:r>
            <a:r>
              <a:rPr lang="zh-CN" altLang="en-US" sz="2400" dirty="0">
                <a:latin typeface="Times New Roman" panose="02020603050405020304" charset="0"/>
                <a:ea typeface="宋体" panose="02010600030101010101" pitchFamily="2" charset="-122"/>
                <a:cs typeface="Times New Roman" panose="02020603050405020304" charset="0"/>
              </a:rPr>
              <a:t>上，即它们的法线</a:t>
            </a:r>
            <a:r>
              <a:rPr lang="en-US" altLang="zh-CN" sz="2400" dirty="0">
                <a:latin typeface="Times New Roman" panose="02020603050405020304" charset="0"/>
                <a:ea typeface="宋体" panose="02010600030101010101" pitchFamily="2" charset="-122"/>
                <a:cs typeface="Times New Roman" panose="02020603050405020304" charset="0"/>
              </a:rPr>
              <a:t>m</a:t>
            </a:r>
            <a:r>
              <a:rPr lang="zh-CN" altLang="en-US" sz="2400" dirty="0">
                <a:latin typeface="Times New Roman" panose="02020603050405020304" charset="0"/>
                <a:ea typeface="宋体" panose="02010600030101010101" pitchFamily="2" charset="-122"/>
                <a:cs typeface="Times New Roman" panose="02020603050405020304" charset="0"/>
              </a:rPr>
              <a:t>等于</a:t>
            </a:r>
            <a:r>
              <a:rPr lang="en-US" altLang="zh-CN" sz="2400" dirty="0">
                <a:latin typeface="Times New Roman" panose="02020603050405020304" charset="0"/>
                <a:ea typeface="宋体" panose="02010600030101010101" pitchFamily="2" charset="-122"/>
                <a:cs typeface="Times New Roman" panose="02020603050405020304" charset="0"/>
              </a:rPr>
              <a:t>l</a:t>
            </a:r>
            <a:r>
              <a:rPr lang="zh-CN" altLang="en-US" sz="2400" dirty="0">
                <a:latin typeface="Times New Roman" panose="02020603050405020304" charset="0"/>
                <a:ea typeface="宋体" panose="02010600030101010101" pitchFamily="2" charset="-122"/>
                <a:cs typeface="Times New Roman" panose="02020603050405020304" charset="0"/>
              </a:rPr>
              <a:t>和</a:t>
            </a:r>
            <a:r>
              <a:rPr lang="en-US" altLang="zh-CN" sz="2400" dirty="0">
                <a:latin typeface="Times New Roman" panose="02020603050405020304" charset="0"/>
                <a:ea typeface="宋体" panose="02010600030101010101" pitchFamily="2" charset="-122"/>
                <a:cs typeface="Times New Roman" panose="02020603050405020304" charset="0"/>
              </a:rPr>
              <a:t>v</a:t>
            </a:r>
            <a:r>
              <a:rPr lang="zh-CN" altLang="en-US" sz="2400" dirty="0">
                <a:latin typeface="Times New Roman" panose="02020603050405020304" charset="0"/>
                <a:ea typeface="宋体" panose="02010600030101010101" pitchFamily="2" charset="-122"/>
                <a:cs typeface="Times New Roman" panose="02020603050405020304" charset="0"/>
              </a:rPr>
              <a:t>的一半，也就是半角向量</a:t>
            </a:r>
            <a:r>
              <a:rPr lang="en-US" altLang="zh-CN" sz="2400" dirty="0">
                <a:latin typeface="Times New Roman" panose="02020603050405020304" charset="0"/>
                <a:ea typeface="宋体" panose="02010600030101010101" pitchFamily="2" charset="-122"/>
                <a:cs typeface="Times New Roman" panose="02020603050405020304" charset="0"/>
              </a:rPr>
              <a:t>h</a:t>
            </a:r>
            <a:r>
              <a:rPr lang="zh-CN" altLang="en-US" sz="2400" dirty="0">
                <a:latin typeface="Times New Roman" panose="02020603050405020304" charset="0"/>
                <a:ea typeface="宋体" panose="02010600030101010101" pitchFamily="2" charset="-122"/>
                <a:cs typeface="Times New Roman" panose="02020603050405020304" charset="0"/>
              </a:rPr>
              <a:t>。</a:t>
            </a:r>
          </a:p>
        </p:txBody>
      </p:sp>
      <p:pic>
        <p:nvPicPr>
          <p:cNvPr id="10" name="图片 9"/>
          <p:cNvPicPr>
            <a:picLocks noChangeAspect="1"/>
          </p:cNvPicPr>
          <p:nvPr/>
        </p:nvPicPr>
        <p:blipFill>
          <a:blip r:embed="rId6"/>
          <a:stretch>
            <a:fillRect/>
          </a:stretch>
        </p:blipFill>
        <p:spPr>
          <a:xfrm>
            <a:off x="3928110" y="4308475"/>
            <a:ext cx="3695700" cy="15716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sp>
        <p:nvSpPr>
          <p:cNvPr id="12" name="文本框 11"/>
          <p:cNvSpPr txBox="1"/>
          <p:nvPr/>
        </p:nvSpPr>
        <p:spPr>
          <a:xfrm>
            <a:off x="1249045" y="1062990"/>
            <a:ext cx="2922270" cy="583565"/>
          </a:xfrm>
          <a:prstGeom prst="rect">
            <a:avLst/>
          </a:prstGeom>
          <a:noFill/>
        </p:spPr>
        <p:txBody>
          <a:bodyPr wrap="none" rtlCol="0">
            <a:spAutoFit/>
          </a:bodyPr>
          <a:lstStyle/>
          <a:p>
            <a:pPr algn="l"/>
            <a:r>
              <a:rPr lang="zh-CN" altLang="en-US" sz="3200" b="1">
                <a:latin typeface="Times New Roman" panose="02020603050405020304" charset="0"/>
                <a:ea typeface="宋体" panose="02010600030101010101" pitchFamily="2" charset="-122"/>
                <a:cs typeface="Times New Roman" panose="02020603050405020304" charset="0"/>
              </a:rPr>
              <a:t>BRDF高光反射</a:t>
            </a:r>
          </a:p>
        </p:txBody>
      </p:sp>
      <p:sp>
        <p:nvSpPr>
          <p:cNvPr id="9" name="文本框 2"/>
          <p:cNvSpPr txBox="1"/>
          <p:nvPr/>
        </p:nvSpPr>
        <p:spPr>
          <a:xfrm>
            <a:off x="1249045" y="1887220"/>
            <a:ext cx="9664700" cy="1753235"/>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zh-CN" altLang="en-US" sz="2400" dirty="0">
                <a:latin typeface="Times New Roman" panose="02020603050405020304" charset="0"/>
                <a:ea typeface="宋体" panose="02010600030101010101" pitchFamily="2" charset="-122"/>
                <a:cs typeface="Times New Roman" panose="02020603050405020304" charset="0"/>
              </a:rPr>
              <a:t>然而</a:t>
            </a:r>
            <a:r>
              <a:rPr lang="en-US" altLang="zh-CN" sz="2400" dirty="0">
                <a:latin typeface="Times New Roman" panose="02020603050405020304" charset="0"/>
                <a:ea typeface="宋体" panose="02010600030101010101" pitchFamily="2" charset="-122"/>
                <a:cs typeface="Times New Roman" panose="02020603050405020304" charset="0"/>
              </a:rPr>
              <a:t>m=h</a:t>
            </a:r>
            <a:r>
              <a:rPr lang="zh-CN" altLang="en-US" sz="2400" dirty="0">
                <a:latin typeface="Times New Roman" panose="02020603050405020304" charset="0"/>
                <a:ea typeface="宋体" panose="02010600030101010101" pitchFamily="2" charset="-122"/>
                <a:cs typeface="Times New Roman" panose="02020603050405020304" charset="0"/>
              </a:rPr>
              <a:t>的微表面反射并不会全部添加到</a:t>
            </a:r>
            <a:r>
              <a:rPr lang="en-US" altLang="zh-CN" sz="2400" dirty="0">
                <a:latin typeface="Times New Roman" panose="02020603050405020304" charset="0"/>
                <a:ea typeface="宋体" panose="02010600030101010101" pitchFamily="2" charset="-122"/>
                <a:cs typeface="Times New Roman" panose="02020603050405020304" charset="0"/>
              </a:rPr>
              <a:t>BRDF</a:t>
            </a:r>
            <a:r>
              <a:rPr lang="zh-CN" altLang="en-US" sz="2400" dirty="0">
                <a:latin typeface="Times New Roman" panose="02020603050405020304" charset="0"/>
                <a:ea typeface="宋体" panose="02010600030101010101" pitchFamily="2" charset="-122"/>
                <a:cs typeface="Times New Roman" panose="02020603050405020304" charset="0"/>
              </a:rPr>
              <a:t>中，因为他们其中一部分会在入射方向</a:t>
            </a:r>
            <a:r>
              <a:rPr lang="en-US" altLang="zh-CN" sz="2400" dirty="0">
                <a:latin typeface="Times New Roman" panose="02020603050405020304" charset="0"/>
                <a:ea typeface="宋体" panose="02010600030101010101" pitchFamily="2" charset="-122"/>
                <a:cs typeface="Times New Roman" panose="02020603050405020304" charset="0"/>
              </a:rPr>
              <a:t>l</a:t>
            </a:r>
            <a:r>
              <a:rPr lang="zh-CN" altLang="en-US" sz="2400" dirty="0">
                <a:latin typeface="Times New Roman" panose="02020603050405020304" charset="0"/>
                <a:ea typeface="宋体" panose="02010600030101010101" pitchFamily="2" charset="-122"/>
                <a:cs typeface="Times New Roman" panose="02020603050405020304" charset="0"/>
              </a:rPr>
              <a:t>上被其他微面元挡住，或在它们反射方向</a:t>
            </a:r>
            <a:r>
              <a:rPr lang="en-US" altLang="zh-CN" sz="2400" dirty="0">
                <a:latin typeface="Times New Roman" panose="02020603050405020304" charset="0"/>
                <a:ea typeface="宋体" panose="02010600030101010101" pitchFamily="2" charset="-122"/>
                <a:cs typeface="Times New Roman" panose="02020603050405020304" charset="0"/>
              </a:rPr>
              <a:t>v</a:t>
            </a:r>
            <a:r>
              <a:rPr lang="zh-CN" altLang="en-US" sz="2400" dirty="0">
                <a:latin typeface="Times New Roman" panose="02020603050405020304" charset="0"/>
                <a:ea typeface="宋体" panose="02010600030101010101" pitchFamily="2" charset="-122"/>
                <a:cs typeface="Times New Roman" panose="02020603050405020304" charset="0"/>
              </a:rPr>
              <a:t>上被其他微面元挡住。</a:t>
            </a:r>
          </a:p>
        </p:txBody>
      </p:sp>
      <p:pic>
        <p:nvPicPr>
          <p:cNvPr id="2" name="图片 1"/>
          <p:cNvPicPr>
            <a:picLocks noChangeAspect="1"/>
          </p:cNvPicPr>
          <p:nvPr/>
        </p:nvPicPr>
        <p:blipFill>
          <a:blip r:embed="rId6"/>
          <a:stretch>
            <a:fillRect/>
          </a:stretch>
        </p:blipFill>
        <p:spPr>
          <a:xfrm>
            <a:off x="3314065" y="3789680"/>
            <a:ext cx="5534025" cy="17907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2"/>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3"/>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4"/>
            </p:custDataLst>
          </p:nvPr>
        </p:nvPicPr>
        <p:blipFill>
          <a:blip r:embed="rId6"/>
          <a:stretch>
            <a:fillRect/>
          </a:stretch>
        </p:blipFill>
        <p:spPr>
          <a:xfrm>
            <a:off x="10416944" y="252144"/>
            <a:ext cx="1520804" cy="241540"/>
          </a:xfrm>
          <a:prstGeom prst="rect">
            <a:avLst/>
          </a:prstGeom>
        </p:spPr>
      </p:pic>
      <p:sp>
        <p:nvSpPr>
          <p:cNvPr id="12" name="文本框 11"/>
          <p:cNvSpPr txBox="1"/>
          <p:nvPr/>
        </p:nvSpPr>
        <p:spPr>
          <a:xfrm>
            <a:off x="1249045" y="1062990"/>
            <a:ext cx="2922270" cy="583565"/>
          </a:xfrm>
          <a:prstGeom prst="rect">
            <a:avLst/>
          </a:prstGeom>
          <a:noFill/>
        </p:spPr>
        <p:txBody>
          <a:bodyPr wrap="none" rtlCol="0">
            <a:spAutoFit/>
          </a:bodyPr>
          <a:lstStyle/>
          <a:p>
            <a:pPr algn="l"/>
            <a:r>
              <a:rPr lang="zh-CN" altLang="en-US" sz="3200" b="1">
                <a:latin typeface="Times New Roman" panose="02020603050405020304" charset="0"/>
                <a:ea typeface="宋体" panose="02010600030101010101" pitchFamily="2" charset="-122"/>
                <a:cs typeface="Times New Roman" panose="02020603050405020304" charset="0"/>
              </a:rPr>
              <a:t>BRDF高光反射</a:t>
            </a:r>
          </a:p>
        </p:txBody>
      </p:sp>
      <p:graphicFrame>
        <p:nvGraphicFramePr>
          <p:cNvPr id="4" name="对象 3">
            <a:hlinkClick r:id="" action="ppaction://ole?verb=0"/>
          </p:cNvPr>
          <p:cNvGraphicFramePr>
            <a:graphicFrameLocks noChangeAspect="1"/>
          </p:cNvGraphicFramePr>
          <p:nvPr/>
        </p:nvGraphicFramePr>
        <p:xfrm>
          <a:off x="3253740" y="1756410"/>
          <a:ext cx="5044440" cy="1057275"/>
        </p:xfrm>
        <a:graphic>
          <a:graphicData uri="http://schemas.openxmlformats.org/presentationml/2006/ole">
            <mc:AlternateContent xmlns:mc="http://schemas.openxmlformats.org/markup-compatibility/2006">
              <mc:Choice xmlns:v="urn:schemas-microsoft-com:vml" Requires="v">
                <p:oleObj spid="_x0000_s7175" r:id="rId7" imgW="2120900" imgH="444500" progId="Equation.KSEE3">
                  <p:embed/>
                </p:oleObj>
              </mc:Choice>
              <mc:Fallback>
                <p:oleObj r:id="rId7" imgW="2120900" imgH="444500" progId="Equation.KSEE3">
                  <p:embed/>
                  <p:pic>
                    <p:nvPicPr>
                      <p:cNvPr id="0" name="图片 5120"/>
                      <p:cNvPicPr/>
                      <p:nvPr/>
                    </p:nvPicPr>
                    <p:blipFill>
                      <a:blip r:embed="rId8"/>
                      <a:stretch>
                        <a:fillRect/>
                      </a:stretch>
                    </p:blipFill>
                    <p:spPr>
                      <a:xfrm>
                        <a:off x="3253740" y="1756410"/>
                        <a:ext cx="5044440" cy="1057275"/>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1867535" y="3263265"/>
          <a:ext cx="579120" cy="330835"/>
        </p:xfrm>
        <a:graphic>
          <a:graphicData uri="http://schemas.openxmlformats.org/presentationml/2006/ole">
            <mc:AlternateContent xmlns:mc="http://schemas.openxmlformats.org/markup-compatibility/2006">
              <mc:Choice xmlns:v="urn:schemas-microsoft-com:vml" Requires="v">
                <p:oleObj spid="_x0000_s7176" r:id="rId9" imgW="355600" imgH="203200" progId="Equation.KSEE3">
                  <p:embed/>
                </p:oleObj>
              </mc:Choice>
              <mc:Fallback>
                <p:oleObj r:id="rId9" imgW="355600" imgH="203200" progId="Equation.KSEE3">
                  <p:embed/>
                  <p:pic>
                    <p:nvPicPr>
                      <p:cNvPr id="0" name="图片 5121"/>
                      <p:cNvPicPr/>
                      <p:nvPr/>
                    </p:nvPicPr>
                    <p:blipFill>
                      <a:blip r:embed="rId10"/>
                      <a:stretch>
                        <a:fillRect/>
                      </a:stretch>
                    </p:blipFill>
                    <p:spPr>
                      <a:xfrm>
                        <a:off x="1867535" y="3263265"/>
                        <a:ext cx="579120" cy="330835"/>
                      </a:xfrm>
                      <a:prstGeom prst="rect">
                        <a:avLst/>
                      </a:prstGeom>
                    </p:spPr>
                  </p:pic>
                </p:oleObj>
              </mc:Fallback>
            </mc:AlternateContent>
          </a:graphicData>
        </a:graphic>
      </p:graphicFrame>
      <p:sp>
        <p:nvSpPr>
          <p:cNvPr id="7" name="文本框 2"/>
          <p:cNvSpPr txBox="1"/>
          <p:nvPr/>
        </p:nvSpPr>
        <p:spPr>
          <a:xfrm>
            <a:off x="2681605" y="3023235"/>
            <a:ext cx="7735570" cy="1198880"/>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zh-CN" altLang="en-US" sz="2400" dirty="0">
                <a:latin typeface="Times New Roman" panose="02020603050405020304" charset="0"/>
                <a:ea typeface="宋体" panose="02010600030101010101" pitchFamily="2" charset="-122"/>
                <a:cs typeface="Times New Roman" panose="02020603050405020304" charset="0"/>
              </a:rPr>
              <a:t>是微表面的法线分布函数（正态分布函数），用于计算有多少比例的微面元法线满足</a:t>
            </a:r>
            <a:r>
              <a:rPr lang="en-US" altLang="zh-CN" sz="2400" dirty="0">
                <a:latin typeface="Times New Roman" panose="02020603050405020304" charset="0"/>
                <a:ea typeface="宋体" panose="02010600030101010101" pitchFamily="2" charset="-122"/>
                <a:cs typeface="Times New Roman" panose="02020603050405020304" charset="0"/>
              </a:rPr>
              <a:t>m=h</a:t>
            </a:r>
            <a:r>
              <a:rPr lang="zh-CN" altLang="en-US" sz="2400" dirty="0">
                <a:latin typeface="Times New Roman" panose="02020603050405020304" charset="0"/>
                <a:ea typeface="宋体" panose="02010600030101010101" pitchFamily="2" charset="-122"/>
                <a:cs typeface="Times New Roman" panose="02020603050405020304" charset="0"/>
              </a:rPr>
              <a:t>。</a:t>
            </a:r>
          </a:p>
        </p:txBody>
      </p:sp>
      <p:graphicFrame>
        <p:nvGraphicFramePr>
          <p:cNvPr id="8" name="对象 7">
            <a:hlinkClick r:id="" action="ppaction://ole?verb=0"/>
          </p:cNvPr>
          <p:cNvGraphicFramePr>
            <a:graphicFrameLocks noChangeAspect="1"/>
          </p:cNvGraphicFramePr>
          <p:nvPr/>
        </p:nvGraphicFramePr>
        <p:xfrm>
          <a:off x="1750695" y="4805045"/>
          <a:ext cx="930910" cy="330835"/>
        </p:xfrm>
        <a:graphic>
          <a:graphicData uri="http://schemas.openxmlformats.org/presentationml/2006/ole">
            <mc:AlternateContent xmlns:mc="http://schemas.openxmlformats.org/markup-compatibility/2006">
              <mc:Choice xmlns:v="urn:schemas-microsoft-com:vml" Requires="v">
                <p:oleObj spid="_x0000_s7177" r:id="rId11" imgW="571500" imgH="203200" progId="Equation.KSEE3">
                  <p:embed/>
                </p:oleObj>
              </mc:Choice>
              <mc:Fallback>
                <p:oleObj r:id="rId11" imgW="571500" imgH="203200" progId="Equation.KSEE3">
                  <p:embed/>
                  <p:pic>
                    <p:nvPicPr>
                      <p:cNvPr id="0" name="图片 5121"/>
                      <p:cNvPicPr/>
                      <p:nvPr/>
                    </p:nvPicPr>
                    <p:blipFill>
                      <a:blip r:embed="rId12"/>
                      <a:stretch>
                        <a:fillRect/>
                      </a:stretch>
                    </p:blipFill>
                    <p:spPr>
                      <a:xfrm>
                        <a:off x="1750695" y="4805045"/>
                        <a:ext cx="930910" cy="330835"/>
                      </a:xfrm>
                      <a:prstGeom prst="rect">
                        <a:avLst/>
                      </a:prstGeom>
                    </p:spPr>
                  </p:pic>
                </p:oleObj>
              </mc:Fallback>
            </mc:AlternateContent>
          </a:graphicData>
        </a:graphic>
      </p:graphicFrame>
      <p:sp>
        <p:nvSpPr>
          <p:cNvPr id="10" name="文本框 2"/>
          <p:cNvSpPr txBox="1"/>
          <p:nvPr/>
        </p:nvSpPr>
        <p:spPr>
          <a:xfrm>
            <a:off x="2681605" y="4561840"/>
            <a:ext cx="7735570" cy="1198880"/>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zh-CN" altLang="en-US" sz="2400" dirty="0">
                <a:latin typeface="Times New Roman" panose="02020603050405020304" charset="0"/>
                <a:ea typeface="宋体" panose="02010600030101010101" pitchFamily="2" charset="-122"/>
                <a:cs typeface="Times New Roman" panose="02020603050405020304" charset="0"/>
              </a:rPr>
              <a:t>是阴影</a:t>
            </a:r>
            <a:r>
              <a:rPr lang="en-US" altLang="zh-CN" sz="2400" dirty="0">
                <a:latin typeface="Times New Roman" panose="02020603050405020304" charset="0"/>
                <a:ea typeface="宋体" panose="02010600030101010101" pitchFamily="2" charset="-122"/>
                <a:cs typeface="Times New Roman" panose="02020603050405020304" charset="0"/>
              </a:rPr>
              <a:t>-</a:t>
            </a:r>
            <a:r>
              <a:rPr lang="zh-CN" altLang="en-US" sz="2400" dirty="0">
                <a:latin typeface="Times New Roman" panose="02020603050405020304" charset="0"/>
                <a:ea typeface="宋体" panose="02010600030101010101" pitchFamily="2" charset="-122"/>
                <a:cs typeface="Times New Roman" panose="02020603050405020304" charset="0"/>
              </a:rPr>
              <a:t>遮掩函数（几何函数），用于计算</a:t>
            </a:r>
            <a:r>
              <a:rPr lang="en-US" altLang="zh-CN" sz="2400" dirty="0">
                <a:latin typeface="Times New Roman" panose="02020603050405020304" charset="0"/>
                <a:ea typeface="宋体" panose="02010600030101010101" pitchFamily="2" charset="-122"/>
                <a:cs typeface="Times New Roman" panose="02020603050405020304" charset="0"/>
              </a:rPr>
              <a:t>m=h</a:t>
            </a:r>
            <a:r>
              <a:rPr lang="zh-CN" altLang="en-US" sz="2400" dirty="0">
                <a:latin typeface="Times New Roman" panose="02020603050405020304" charset="0"/>
                <a:ea typeface="宋体" panose="02010600030101010101" pitchFamily="2" charset="-122"/>
                <a:cs typeface="Times New Roman" panose="02020603050405020304" charset="0"/>
              </a:rPr>
              <a:t>的微面元中有多少会由于遮挡而不会被看见。</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2"/>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3"/>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4"/>
            </p:custDataLst>
          </p:nvPr>
        </p:nvPicPr>
        <p:blipFill>
          <a:blip r:embed="rId6"/>
          <a:stretch>
            <a:fillRect/>
          </a:stretch>
        </p:blipFill>
        <p:spPr>
          <a:xfrm>
            <a:off x="10416944" y="252144"/>
            <a:ext cx="1520804" cy="241540"/>
          </a:xfrm>
          <a:prstGeom prst="rect">
            <a:avLst/>
          </a:prstGeom>
        </p:spPr>
      </p:pic>
      <p:sp>
        <p:nvSpPr>
          <p:cNvPr id="12" name="文本框 11"/>
          <p:cNvSpPr txBox="1"/>
          <p:nvPr/>
        </p:nvSpPr>
        <p:spPr>
          <a:xfrm>
            <a:off x="1249045" y="1062990"/>
            <a:ext cx="2922270" cy="583565"/>
          </a:xfrm>
          <a:prstGeom prst="rect">
            <a:avLst/>
          </a:prstGeom>
          <a:noFill/>
        </p:spPr>
        <p:txBody>
          <a:bodyPr wrap="none" rtlCol="0">
            <a:spAutoFit/>
          </a:bodyPr>
          <a:lstStyle/>
          <a:p>
            <a:pPr algn="l"/>
            <a:r>
              <a:rPr lang="zh-CN" altLang="en-US" sz="3200" b="1">
                <a:latin typeface="Times New Roman" panose="02020603050405020304" charset="0"/>
                <a:ea typeface="宋体" panose="02010600030101010101" pitchFamily="2" charset="-122"/>
                <a:cs typeface="Times New Roman" panose="02020603050405020304" charset="0"/>
              </a:rPr>
              <a:t>BRDF高光反射</a:t>
            </a:r>
          </a:p>
        </p:txBody>
      </p:sp>
      <p:graphicFrame>
        <p:nvGraphicFramePr>
          <p:cNvPr id="4" name="对象 3">
            <a:hlinkClick r:id="" action="ppaction://ole?verb=0"/>
          </p:cNvPr>
          <p:cNvGraphicFramePr>
            <a:graphicFrameLocks noChangeAspect="1"/>
          </p:cNvGraphicFramePr>
          <p:nvPr/>
        </p:nvGraphicFramePr>
        <p:xfrm>
          <a:off x="3253740" y="1756410"/>
          <a:ext cx="5044440" cy="1057275"/>
        </p:xfrm>
        <a:graphic>
          <a:graphicData uri="http://schemas.openxmlformats.org/presentationml/2006/ole">
            <mc:AlternateContent xmlns:mc="http://schemas.openxmlformats.org/markup-compatibility/2006">
              <mc:Choice xmlns:v="urn:schemas-microsoft-com:vml" Requires="v">
                <p:oleObj spid="_x0000_s8199" r:id="rId7" imgW="2120900" imgH="444500" progId="Equation.KSEE3">
                  <p:embed/>
                </p:oleObj>
              </mc:Choice>
              <mc:Fallback>
                <p:oleObj r:id="rId7" imgW="2120900" imgH="444500" progId="Equation.KSEE3">
                  <p:embed/>
                  <p:pic>
                    <p:nvPicPr>
                      <p:cNvPr id="0" name="图片 5120"/>
                      <p:cNvPicPr/>
                      <p:nvPr/>
                    </p:nvPicPr>
                    <p:blipFill>
                      <a:blip r:embed="rId8"/>
                      <a:stretch>
                        <a:fillRect/>
                      </a:stretch>
                    </p:blipFill>
                    <p:spPr>
                      <a:xfrm>
                        <a:off x="3253740" y="1756410"/>
                        <a:ext cx="5044440" cy="1057275"/>
                      </a:xfrm>
                      <a:prstGeom prst="rect">
                        <a:avLst/>
                      </a:prstGeom>
                    </p:spPr>
                  </p:pic>
                </p:oleObj>
              </mc:Fallback>
            </mc:AlternateContent>
          </a:graphicData>
        </a:graphic>
      </p:graphicFrame>
      <p:graphicFrame>
        <p:nvGraphicFramePr>
          <p:cNvPr id="11" name="对象 10">
            <a:hlinkClick r:id="" action="ppaction://ole?verb=0"/>
          </p:cNvPr>
          <p:cNvGraphicFramePr>
            <a:graphicFrameLocks noChangeAspect="1"/>
          </p:cNvGraphicFramePr>
          <p:nvPr/>
        </p:nvGraphicFramePr>
        <p:xfrm>
          <a:off x="1749743" y="3263265"/>
          <a:ext cx="724535" cy="330835"/>
        </p:xfrm>
        <a:graphic>
          <a:graphicData uri="http://schemas.openxmlformats.org/presentationml/2006/ole">
            <mc:AlternateContent xmlns:mc="http://schemas.openxmlformats.org/markup-compatibility/2006">
              <mc:Choice xmlns:v="urn:schemas-microsoft-com:vml" Requires="v">
                <p:oleObj spid="_x0000_s8200" r:id="rId9" imgW="444500" imgH="203200" progId="Equation.KSEE3">
                  <p:embed/>
                </p:oleObj>
              </mc:Choice>
              <mc:Fallback>
                <p:oleObj r:id="rId9" imgW="444500" imgH="203200" progId="Equation.KSEE3">
                  <p:embed/>
                  <p:pic>
                    <p:nvPicPr>
                      <p:cNvPr id="0" name="图片 5121"/>
                      <p:cNvPicPr/>
                      <p:nvPr/>
                    </p:nvPicPr>
                    <p:blipFill>
                      <a:blip r:embed="rId10"/>
                      <a:stretch>
                        <a:fillRect/>
                      </a:stretch>
                    </p:blipFill>
                    <p:spPr>
                      <a:xfrm>
                        <a:off x="1749743" y="3263265"/>
                        <a:ext cx="724535" cy="330835"/>
                      </a:xfrm>
                      <a:prstGeom prst="rect">
                        <a:avLst/>
                      </a:prstGeom>
                    </p:spPr>
                  </p:pic>
                </p:oleObj>
              </mc:Fallback>
            </mc:AlternateContent>
          </a:graphicData>
        </a:graphic>
      </p:graphicFrame>
      <p:sp>
        <p:nvSpPr>
          <p:cNvPr id="15" name="文本框 2"/>
          <p:cNvSpPr txBox="1"/>
          <p:nvPr/>
        </p:nvSpPr>
        <p:spPr>
          <a:xfrm>
            <a:off x="2680970" y="3023235"/>
            <a:ext cx="7735570" cy="1198880"/>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zh-CN" altLang="en-US" sz="2400">
                <a:latin typeface="Times New Roman" panose="02020603050405020304" charset="0"/>
                <a:ea typeface="宋体" panose="02010600030101010101" pitchFamily="2" charset="-122"/>
                <a:cs typeface="Times New Roman" panose="02020603050405020304" charset="0"/>
              </a:rPr>
              <a:t>是这些活跃微面元的菲尼尔反射函数，表示了反射光线占入射光线的比率。</a:t>
            </a:r>
          </a:p>
        </p:txBody>
      </p:sp>
      <p:graphicFrame>
        <p:nvGraphicFramePr>
          <p:cNvPr id="9" name="对象 8">
            <a:hlinkClick r:id="" action="ppaction://ole?verb=0"/>
          </p:cNvPr>
          <p:cNvGraphicFramePr>
            <a:graphicFrameLocks noChangeAspect="1"/>
          </p:cNvGraphicFramePr>
          <p:nvPr/>
        </p:nvGraphicFramePr>
        <p:xfrm>
          <a:off x="1397000" y="4704080"/>
          <a:ext cx="1283970" cy="372745"/>
        </p:xfrm>
        <a:graphic>
          <a:graphicData uri="http://schemas.openxmlformats.org/presentationml/2006/ole">
            <mc:AlternateContent xmlns:mc="http://schemas.openxmlformats.org/markup-compatibility/2006">
              <mc:Choice xmlns:v="urn:schemas-microsoft-com:vml" Requires="v">
                <p:oleObj spid="_x0000_s8201" r:id="rId11" imgW="787400" imgH="228600" progId="Equation.KSEE3">
                  <p:embed/>
                </p:oleObj>
              </mc:Choice>
              <mc:Fallback>
                <p:oleObj r:id="rId11" imgW="787400" imgH="228600" progId="Equation.KSEE3">
                  <p:embed/>
                  <p:pic>
                    <p:nvPicPr>
                      <p:cNvPr id="0" name="图片 5121"/>
                      <p:cNvPicPr/>
                      <p:nvPr/>
                    </p:nvPicPr>
                    <p:blipFill>
                      <a:blip r:embed="rId12"/>
                      <a:stretch>
                        <a:fillRect/>
                      </a:stretch>
                    </p:blipFill>
                    <p:spPr>
                      <a:xfrm>
                        <a:off x="1397000" y="4704080"/>
                        <a:ext cx="1283970" cy="372745"/>
                      </a:xfrm>
                      <a:prstGeom prst="rect">
                        <a:avLst/>
                      </a:prstGeom>
                    </p:spPr>
                  </p:pic>
                </p:oleObj>
              </mc:Fallback>
            </mc:AlternateContent>
          </a:graphicData>
        </a:graphic>
      </p:graphicFrame>
      <p:sp>
        <p:nvSpPr>
          <p:cNvPr id="18" name="文本框 2"/>
          <p:cNvSpPr txBox="1"/>
          <p:nvPr/>
        </p:nvSpPr>
        <p:spPr>
          <a:xfrm>
            <a:off x="2681605" y="4518660"/>
            <a:ext cx="7735570" cy="1198880"/>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zh-CN" altLang="en-US" sz="2400" dirty="0">
                <a:latin typeface="Times New Roman" panose="02020603050405020304" charset="0"/>
                <a:ea typeface="宋体" panose="02010600030101010101" pitchFamily="2" charset="-122"/>
                <a:cs typeface="Times New Roman" panose="02020603050405020304" charset="0"/>
              </a:rPr>
              <a:t>是用于矫正从微面元的局部空间到整体宏观表面数量差异的校正因子。</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sp>
        <p:nvSpPr>
          <p:cNvPr id="12" name="文本框 11"/>
          <p:cNvSpPr txBox="1"/>
          <p:nvPr/>
        </p:nvSpPr>
        <p:spPr>
          <a:xfrm>
            <a:off x="1249045" y="1062990"/>
            <a:ext cx="2632710" cy="583565"/>
          </a:xfrm>
          <a:prstGeom prst="rect">
            <a:avLst/>
          </a:prstGeom>
          <a:noFill/>
        </p:spPr>
        <p:txBody>
          <a:bodyPr wrap="none" rtlCol="0">
            <a:spAutoFit/>
          </a:bodyPr>
          <a:lstStyle/>
          <a:p>
            <a:pPr algn="l"/>
            <a:r>
              <a:rPr lang="zh-CN" altLang="en-US" sz="3200" b="1">
                <a:latin typeface="Times New Roman" panose="02020603050405020304" charset="0"/>
                <a:ea typeface="宋体" panose="02010600030101010101" pitchFamily="2" charset="-122"/>
                <a:cs typeface="Times New Roman" panose="02020603050405020304" charset="0"/>
              </a:rPr>
              <a:t>法线分布函数</a:t>
            </a:r>
          </a:p>
        </p:txBody>
      </p:sp>
      <p:sp>
        <p:nvSpPr>
          <p:cNvPr id="2" name="文本框 2"/>
          <p:cNvSpPr txBox="1"/>
          <p:nvPr/>
        </p:nvSpPr>
        <p:spPr>
          <a:xfrm>
            <a:off x="1249045" y="1887220"/>
            <a:ext cx="9664700" cy="1753235"/>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sz="2400" dirty="0" err="1">
                <a:latin typeface="Times New Roman" panose="02020603050405020304" charset="0"/>
                <a:ea typeface="宋体" panose="02010600030101010101" pitchFamily="2" charset="-122"/>
                <a:cs typeface="Times New Roman" panose="02020603050405020304" charset="0"/>
              </a:rPr>
              <a:t>从统计学上近似</a:t>
            </a:r>
            <a:r>
              <a:rPr lang="zh-CN" sz="2400" dirty="0">
                <a:latin typeface="Times New Roman" panose="02020603050405020304" charset="0"/>
                <a:ea typeface="宋体" panose="02010600030101010101" pitchFamily="2" charset="-122"/>
                <a:cs typeface="Times New Roman" panose="02020603050405020304" charset="0"/>
              </a:rPr>
              <a:t>地</a:t>
            </a:r>
            <a:r>
              <a:rPr sz="2400" dirty="0">
                <a:latin typeface="Times New Roman" panose="02020603050405020304" charset="0"/>
                <a:ea typeface="宋体" panose="02010600030101010101" pitchFamily="2" charset="-122"/>
                <a:cs typeface="Times New Roman" panose="02020603050405020304" charset="0"/>
              </a:rPr>
              <a:t>表示了与某些（中间）向量取向一致的微平面的比率。举例来说，假设给定向量，如果我们的微平面中有35%与向量取向一致，则正态分布函数或者说NDF将会返回0.35。</a:t>
            </a:r>
          </a:p>
        </p:txBody>
      </p:sp>
      <p:pic>
        <p:nvPicPr>
          <p:cNvPr id="5" name="图片 4"/>
          <p:cNvPicPr>
            <a:picLocks noChangeAspect="1"/>
          </p:cNvPicPr>
          <p:nvPr/>
        </p:nvPicPr>
        <p:blipFill>
          <a:blip r:embed="rId6"/>
          <a:stretch>
            <a:fillRect/>
          </a:stretch>
        </p:blipFill>
        <p:spPr>
          <a:xfrm>
            <a:off x="2286000" y="4104005"/>
            <a:ext cx="7620000" cy="15525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矩形 3"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nvSpPr>
        <p:spPr>
          <a:xfrm>
            <a:off x="4480826" y="3915474"/>
            <a:ext cx="5744922" cy="450215"/>
          </a:xfrm>
          <a:prstGeom prst="rect">
            <a:avLst/>
          </a:prstGeom>
        </p:spPr>
        <p:txBody>
          <a:bodyPr wrap="square">
            <a:spAutoFit/>
          </a:bodyPr>
          <a:lstStyle/>
          <a:p>
            <a:pPr algn="ctr">
              <a:lnSpc>
                <a:spcPts val="2800"/>
              </a:lnSpc>
            </a:pPr>
            <a:r>
              <a:rPr lang="zh-CN" altLang="en-US" sz="2400" dirty="0">
                <a:solidFill>
                  <a:schemeClr val="bg1">
                    <a:lumMod val="50000"/>
                  </a:schemeClr>
                </a:solidFill>
                <a:latin typeface="Times New Roman" panose="02020603050405020304" charset="0"/>
                <a:ea typeface="宋体" panose="02010600030101010101" pitchFamily="2" charset="-122"/>
                <a:cs typeface="Times New Roman" panose="02020603050405020304" charset="0"/>
                <a:sym typeface="+mn-ea"/>
              </a:rPr>
              <a:t>讲解Physically Based Rendering基本原理</a:t>
            </a:r>
            <a:endParaRPr lang="en-US" altLang="zh-CN" sz="2400" dirty="0">
              <a:solidFill>
                <a:schemeClr val="bg1">
                  <a:lumMod val="50000"/>
                </a:schemeClr>
              </a:solidFill>
              <a:latin typeface="Times New Roman" panose="02020603050405020304" charset="0"/>
              <a:ea typeface="宋体" panose="02010600030101010101" pitchFamily="2" charset="-122"/>
              <a:cs typeface="Times New Roman" panose="02020603050405020304" charset="0"/>
            </a:endParaRPr>
          </a:p>
        </p:txBody>
      </p:sp>
      <p:sp>
        <p:nvSpPr>
          <p:cNvPr id="7" name="矩形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nvSpPr>
        <p:spPr>
          <a:xfrm>
            <a:off x="3991610" y="1831340"/>
            <a:ext cx="6722745" cy="645160"/>
          </a:xfrm>
          <a:prstGeom prst="rect">
            <a:avLst/>
          </a:prstGeom>
        </p:spPr>
        <p:txBody>
          <a:bodyPr wrap="square">
            <a:spAutoFit/>
          </a:bodyPr>
          <a:lstStyle/>
          <a:p>
            <a:pPr algn="l"/>
            <a:r>
              <a:rPr lang="zh-CN" altLang="en-US" sz="3600" dirty="0">
                <a:latin typeface="Times New Roman" panose="02020603050405020304" charset="0"/>
                <a:ea typeface="宋体" panose="02010600030101010101" pitchFamily="2" charset="-122"/>
                <a:cs typeface="Times New Roman" panose="02020603050405020304" charset="0"/>
                <a:sym typeface="+mn-ea"/>
              </a:rPr>
              <a:t>Physically Based Rendering</a:t>
            </a:r>
            <a:r>
              <a:rPr lang="zh-CN" altLang="en-US" sz="3600" dirty="0">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cs typeface="Times New Roman" panose="02020603050405020304" charset="0"/>
                <a:sym typeface="+mn-ea"/>
              </a:rPr>
              <a:t>介绍</a:t>
            </a:r>
            <a:endParaRPr lang="zh-CN" altLang="en-US" sz="3600" spc="600" dirty="0">
              <a:solidFill>
                <a:schemeClr val="tx1">
                  <a:lumMod val="75000"/>
                  <a:lumOff val="25000"/>
                </a:schemeClr>
              </a:solidFill>
              <a:latin typeface="Times New Roman" panose="02020603050405020304" charset="0"/>
              <a:ea typeface="Futura Condensed Medium" charset="0"/>
              <a:cs typeface="Times New Roman" panose="02020603050405020304" charset="0"/>
            </a:endParaRPr>
          </a:p>
        </p:txBody>
      </p:sp>
      <p:sp>
        <p:nvSpPr>
          <p:cNvPr id="9" name="Rectangle 4"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nvSpPr>
        <p:spPr>
          <a:xfrm>
            <a:off x="3933082" y="5952945"/>
            <a:ext cx="901092" cy="890954"/>
          </a:xfrm>
          <a:prstGeom prst="rect">
            <a:avLst/>
          </a:prstGeom>
          <a:solidFill>
            <a:schemeClr val="bg1"/>
          </a:solidFill>
          <a:ln>
            <a:noFill/>
          </a:ln>
          <a:effectLst>
            <a:outerShdw blurRad="7112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ea typeface="Noto Serif CJK SC Light" panose="02020300000000000000" charset="-122"/>
            </a:endParaRPr>
          </a:p>
        </p:txBody>
      </p:sp>
      <p:sp>
        <p:nvSpPr>
          <p:cNvPr id="3" name="e7d195523061f1c0" descr="e7d195523061f1c0d318120d6aeaf1b6ccceb6ba3da59c0775C5DE19DDDEBC09ED96DBD9900D9848D623ECAD1D4904B78047D0015C22C8BE97228BE8B5BFF08FE7A3AE04126DA07312A96C0F69F9BAB712F79AA14FE938169BD7BE5032FF019B3037C91774F38D9422370B8D4034593A19AE9CA36B6BD87D2EE748B0DDB5D5AD6B01C25E66EA10BF"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e7d195523061f1c0d318120d6aeaf1b6ccceb6ba3da59c0775C5DE19DDDEBC09ED96DBD9900D9848D623ECAD1D4904B78047D0015C22C8BE97228BE8B5BFF08FE7A3AE04126DA07312A96C0F69F9BAB712F79AA14FE938169BD7BE5032FF019B3037C91774F38D9422370B8D4034593A19AE9CA36B6BD87D2EE748B0DDB5D5AD6B01C25E66EA10BF</a:t>
            </a:r>
            <a:endParaRPr lang="zh-CN" altLang="en-US" sz="100"/>
          </a:p>
        </p:txBody>
      </p:sp>
      <p:sp>
        <p:nvSpPr>
          <p:cNvPr id="10" name="文本框 9"/>
          <p:cNvSpPr txBox="1"/>
          <p:nvPr/>
        </p:nvSpPr>
        <p:spPr>
          <a:xfrm>
            <a:off x="677644" y="4527018"/>
            <a:ext cx="2476870" cy="400110"/>
          </a:xfrm>
          <a:prstGeom prst="rect">
            <a:avLst/>
          </a:prstGeom>
          <a:noFill/>
        </p:spPr>
        <p:txBody>
          <a:bodyPr wrap="square" rtlCol="0">
            <a:spAutoFit/>
          </a:bodyPr>
          <a:lstStyle/>
          <a:p>
            <a:r>
              <a:rPr lang="zh-CN" altLang="en-US" sz="2000" b="1" dirty="0">
                <a:solidFill>
                  <a:schemeClr val="bg1"/>
                </a:solidFill>
              </a:rPr>
              <a:t>此处替换为您的图片</a:t>
            </a:r>
          </a:p>
        </p:txBody>
      </p:sp>
      <p:pic>
        <p:nvPicPr>
          <p:cNvPr id="12" name="图片 11"/>
          <p:cNvPicPr>
            <a:picLocks noChangeAspect="1"/>
          </p:cNvPicPr>
          <p:nvPr/>
        </p:nvPicPr>
        <p:blipFill>
          <a:blip r:embed="rId3"/>
          <a:stretch>
            <a:fillRect/>
          </a:stretch>
        </p:blipFill>
        <p:spPr>
          <a:xfrm>
            <a:off x="10416944" y="252144"/>
            <a:ext cx="1520804" cy="241540"/>
          </a:xfrm>
          <a:prstGeom prst="rect">
            <a:avLst/>
          </a:prstGeom>
        </p:spPr>
      </p:pic>
      <p:pic>
        <p:nvPicPr>
          <p:cNvPr id="11" name="图片 10" descr="a3f6b53732cec10c008d1e67923bde706427471233493-9ja8Fk_fw658"/>
          <p:cNvPicPr>
            <a:picLocks noChangeAspect="1"/>
          </p:cNvPicPr>
          <p:nvPr/>
        </p:nvPicPr>
        <p:blipFill>
          <a:blip r:embed="rId4"/>
          <a:stretch>
            <a:fillRect/>
          </a:stretch>
        </p:blipFill>
        <p:spPr>
          <a:xfrm>
            <a:off x="3810" y="0"/>
            <a:ext cx="3568700" cy="6845935"/>
          </a:xfrm>
          <a:prstGeom prst="rect">
            <a:avLst/>
          </a:prstGeom>
        </p:spPr>
      </p:pic>
      <p:sp>
        <p:nvSpPr>
          <p:cNvPr id="2" name="文本框 1">
            <a:extLst>
              <a:ext uri="{FF2B5EF4-FFF2-40B4-BE49-F238E27FC236}">
                <a16:creationId xmlns:a16="http://schemas.microsoft.com/office/drawing/2014/main" id="{077D499B-43C9-441C-916B-E39EF92BF627}"/>
              </a:ext>
            </a:extLst>
          </p:cNvPr>
          <p:cNvSpPr txBox="1"/>
          <p:nvPr/>
        </p:nvSpPr>
        <p:spPr>
          <a:xfrm>
            <a:off x="5151120" y="6370320"/>
            <a:ext cx="3468372" cy="369332"/>
          </a:xfrm>
          <a:prstGeom prst="rect">
            <a:avLst/>
          </a:prstGeom>
          <a:noFill/>
        </p:spPr>
        <p:txBody>
          <a:bodyPr wrap="square" rtlCol="0">
            <a:spAutoFit/>
          </a:bodyPr>
          <a:lstStyle/>
          <a:p>
            <a:r>
              <a:rPr lang="zh-CN" altLang="en-US" dirty="0"/>
              <a:t>左侧图片来源：</a:t>
            </a:r>
            <a:r>
              <a:rPr lang="en-US" altLang="zh-CN" dirty="0"/>
              <a:t>Unity </a:t>
            </a:r>
            <a:r>
              <a:rPr lang="zh-CN" altLang="en-US" dirty="0"/>
              <a:t>官方</a:t>
            </a:r>
          </a:p>
        </p:txBody>
      </p:sp>
    </p:spTree>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2"/>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3"/>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4"/>
            </p:custDataLst>
          </p:nvPr>
        </p:nvPicPr>
        <p:blipFill>
          <a:blip r:embed="rId6"/>
          <a:stretch>
            <a:fillRect/>
          </a:stretch>
        </p:blipFill>
        <p:spPr>
          <a:xfrm>
            <a:off x="10416944" y="252144"/>
            <a:ext cx="1520804" cy="241540"/>
          </a:xfrm>
          <a:prstGeom prst="rect">
            <a:avLst/>
          </a:prstGeom>
        </p:spPr>
      </p:pic>
      <p:sp>
        <p:nvSpPr>
          <p:cNvPr id="12" name="文本框 11"/>
          <p:cNvSpPr txBox="1"/>
          <p:nvPr/>
        </p:nvSpPr>
        <p:spPr>
          <a:xfrm>
            <a:off x="1249045" y="1062990"/>
            <a:ext cx="2632710" cy="583565"/>
          </a:xfrm>
          <a:prstGeom prst="rect">
            <a:avLst/>
          </a:prstGeom>
          <a:noFill/>
        </p:spPr>
        <p:txBody>
          <a:bodyPr wrap="none" rtlCol="0">
            <a:spAutoFit/>
          </a:bodyPr>
          <a:lstStyle/>
          <a:p>
            <a:pPr algn="l"/>
            <a:r>
              <a:rPr lang="zh-CN" altLang="en-US" sz="3200" b="1" dirty="0">
                <a:latin typeface="Times New Roman" panose="02020603050405020304" charset="0"/>
                <a:ea typeface="宋体" panose="02010600030101010101" pitchFamily="2" charset="-122"/>
                <a:cs typeface="Times New Roman" panose="02020603050405020304" charset="0"/>
              </a:rPr>
              <a:t>法线分布函数</a:t>
            </a:r>
          </a:p>
        </p:txBody>
      </p:sp>
      <p:sp>
        <p:nvSpPr>
          <p:cNvPr id="2" name="文本框 2"/>
          <p:cNvSpPr txBox="1"/>
          <p:nvPr/>
        </p:nvSpPr>
        <p:spPr>
          <a:xfrm>
            <a:off x="1249045" y="1887220"/>
            <a:ext cx="9664700" cy="645160"/>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en-US" sz="2400" dirty="0">
                <a:latin typeface="Times New Roman" panose="02020603050405020304" charset="0"/>
                <a:ea typeface="宋体" panose="02010600030101010101" pitchFamily="2" charset="-122"/>
                <a:cs typeface="Times New Roman" panose="02020603050405020304" charset="0"/>
              </a:rPr>
              <a:t>GGX</a:t>
            </a:r>
            <a:r>
              <a:rPr lang="zh-CN" altLang="en-US" sz="2400" dirty="0">
                <a:latin typeface="Times New Roman" panose="02020603050405020304" charset="0"/>
                <a:ea typeface="宋体" panose="02010600030101010101" pitchFamily="2" charset="-122"/>
                <a:cs typeface="Times New Roman" panose="02020603050405020304" charset="0"/>
              </a:rPr>
              <a:t>模型</a:t>
            </a:r>
          </a:p>
        </p:txBody>
      </p:sp>
      <p:graphicFrame>
        <p:nvGraphicFramePr>
          <p:cNvPr id="4" name="对象 3">
            <a:hlinkClick r:id="" action="ppaction://ole?verb=0"/>
          </p:cNvPr>
          <p:cNvGraphicFramePr>
            <a:graphicFrameLocks noChangeAspect="1"/>
          </p:cNvGraphicFramePr>
          <p:nvPr/>
        </p:nvGraphicFramePr>
        <p:xfrm>
          <a:off x="3334385" y="1695450"/>
          <a:ext cx="4349750" cy="1028700"/>
        </p:xfrm>
        <a:graphic>
          <a:graphicData uri="http://schemas.openxmlformats.org/presentationml/2006/ole">
            <mc:AlternateContent xmlns:mc="http://schemas.openxmlformats.org/markup-compatibility/2006">
              <mc:Choice xmlns:v="urn:schemas-microsoft-com:vml" Requires="v">
                <p:oleObj spid="_x0000_s9219" r:id="rId7" imgW="1879600" imgH="444500" progId="Equation.KSEE3">
                  <p:embed/>
                </p:oleObj>
              </mc:Choice>
              <mc:Fallback>
                <p:oleObj r:id="rId7" imgW="1879600" imgH="444500" progId="Equation.KSEE3">
                  <p:embed/>
                  <p:pic>
                    <p:nvPicPr>
                      <p:cNvPr id="0" name="图片 6144"/>
                      <p:cNvPicPr/>
                      <p:nvPr/>
                    </p:nvPicPr>
                    <p:blipFill>
                      <a:blip r:embed="rId8"/>
                      <a:stretch>
                        <a:fillRect/>
                      </a:stretch>
                    </p:blipFill>
                    <p:spPr>
                      <a:xfrm>
                        <a:off x="3334385" y="1695450"/>
                        <a:ext cx="4349750" cy="1028700"/>
                      </a:xfrm>
                      <a:prstGeom prst="rect">
                        <a:avLst/>
                      </a:prstGeom>
                    </p:spPr>
                  </p:pic>
                </p:oleObj>
              </mc:Fallback>
            </mc:AlternateContent>
          </a:graphicData>
        </a:graphic>
      </p:graphicFrame>
      <p:pic>
        <p:nvPicPr>
          <p:cNvPr id="7" name="图片 6"/>
          <p:cNvPicPr>
            <a:picLocks noChangeAspect="1"/>
          </p:cNvPicPr>
          <p:nvPr/>
        </p:nvPicPr>
        <p:blipFill>
          <a:blip r:embed="rId9"/>
          <a:stretch>
            <a:fillRect/>
          </a:stretch>
        </p:blipFill>
        <p:spPr>
          <a:xfrm>
            <a:off x="2200910" y="3256280"/>
            <a:ext cx="4140200" cy="2696845"/>
          </a:xfrm>
          <a:prstGeom prst="rect">
            <a:avLst/>
          </a:prstGeom>
        </p:spPr>
      </p:pic>
      <p:sp>
        <p:nvSpPr>
          <p:cNvPr id="8" name="文本框 2"/>
          <p:cNvSpPr txBox="1"/>
          <p:nvPr/>
        </p:nvSpPr>
        <p:spPr>
          <a:xfrm>
            <a:off x="6933565" y="2983230"/>
            <a:ext cx="3760470" cy="2861310"/>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sz="2400" dirty="0" err="1">
                <a:latin typeface="Times New Roman" panose="02020603050405020304" charset="0"/>
                <a:ea typeface="宋体" panose="02010600030101010101" pitchFamily="2" charset="-122"/>
                <a:cs typeface="Times New Roman" panose="02020603050405020304" charset="0"/>
              </a:rPr>
              <a:t>X轴为Half半角向量和表面Normal的夹角弧度，Y轴为NDF返回值，可看出Smoothness越高的函数曲线越陡峭</a:t>
            </a:r>
            <a:r>
              <a:rPr lang="zh-CN" sz="2400" dirty="0">
                <a:latin typeface="Times New Roman" panose="02020603050405020304" charset="0"/>
                <a:ea typeface="宋体" panose="02010600030101010101" pitchFamily="2" charset="-122"/>
                <a:cs typeface="Times New Roman" panose="02020603050405020304" charset="0"/>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sp>
        <p:nvSpPr>
          <p:cNvPr id="12" name="文本框 11"/>
          <p:cNvSpPr txBox="1"/>
          <p:nvPr/>
        </p:nvSpPr>
        <p:spPr>
          <a:xfrm>
            <a:off x="1249045" y="1062990"/>
            <a:ext cx="2767965" cy="583565"/>
          </a:xfrm>
          <a:prstGeom prst="rect">
            <a:avLst/>
          </a:prstGeom>
          <a:noFill/>
        </p:spPr>
        <p:txBody>
          <a:bodyPr wrap="none" rtlCol="0">
            <a:spAutoFit/>
          </a:bodyPr>
          <a:lstStyle/>
          <a:p>
            <a:pPr algn="l"/>
            <a:r>
              <a:rPr lang="zh-CN" altLang="en-US" sz="3200" b="1" dirty="0">
                <a:latin typeface="Times New Roman" panose="02020603050405020304" charset="0"/>
                <a:ea typeface="宋体" panose="02010600030101010101" pitchFamily="2" charset="-122"/>
                <a:cs typeface="Times New Roman" panose="02020603050405020304" charset="0"/>
                <a:sym typeface="+mn-ea"/>
              </a:rPr>
              <a:t>阴影</a:t>
            </a:r>
            <a:r>
              <a:rPr lang="en-US" altLang="zh-CN" sz="3200" b="1" dirty="0">
                <a:latin typeface="Times New Roman" panose="02020603050405020304" charset="0"/>
                <a:ea typeface="宋体" panose="02010600030101010101" pitchFamily="2" charset="-122"/>
                <a:cs typeface="Times New Roman" panose="02020603050405020304" charset="0"/>
                <a:sym typeface="+mn-ea"/>
              </a:rPr>
              <a:t>-</a:t>
            </a:r>
            <a:r>
              <a:rPr lang="zh-CN" altLang="en-US" sz="3200" b="1" dirty="0">
                <a:latin typeface="Times New Roman" panose="02020603050405020304" charset="0"/>
                <a:ea typeface="宋体" panose="02010600030101010101" pitchFamily="2" charset="-122"/>
                <a:cs typeface="Times New Roman" panose="02020603050405020304" charset="0"/>
                <a:sym typeface="+mn-ea"/>
              </a:rPr>
              <a:t>遮掩函数</a:t>
            </a:r>
            <a:endParaRPr lang="zh-CN" altLang="en-US" sz="3200" b="1" dirty="0">
              <a:latin typeface="Times New Roman" panose="02020603050405020304" charset="0"/>
              <a:ea typeface="宋体" panose="02010600030101010101" pitchFamily="2" charset="-122"/>
              <a:cs typeface="Times New Roman" panose="02020603050405020304" charset="0"/>
            </a:endParaRPr>
          </a:p>
        </p:txBody>
      </p:sp>
      <p:sp>
        <p:nvSpPr>
          <p:cNvPr id="2" name="文本框 2"/>
          <p:cNvSpPr txBox="1"/>
          <p:nvPr/>
        </p:nvSpPr>
        <p:spPr>
          <a:xfrm>
            <a:off x="1249045" y="1887220"/>
            <a:ext cx="9664700" cy="1198880"/>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zh-CN" altLang="en-US" sz="2400" dirty="0">
                <a:latin typeface="Times New Roman" panose="02020603050405020304" charset="0"/>
                <a:ea typeface="宋体" panose="02010600030101010101" pitchFamily="2" charset="-122"/>
                <a:cs typeface="Times New Roman" panose="02020603050405020304" charset="0"/>
              </a:rPr>
              <a:t>阴影</a:t>
            </a:r>
            <a:r>
              <a:rPr lang="en-US" altLang="zh-CN" sz="2400" dirty="0">
                <a:latin typeface="Times New Roman" panose="02020603050405020304" charset="0"/>
                <a:ea typeface="宋体" panose="02010600030101010101" pitchFamily="2" charset="-122"/>
                <a:cs typeface="Times New Roman" panose="02020603050405020304" charset="0"/>
              </a:rPr>
              <a:t>-</a:t>
            </a:r>
            <a:r>
              <a:rPr lang="zh-CN" altLang="en-US" sz="2400" dirty="0">
                <a:latin typeface="Times New Roman" panose="02020603050405020304" charset="0"/>
                <a:ea typeface="宋体" panose="02010600030101010101" pitchFamily="2" charset="-122"/>
                <a:cs typeface="Times New Roman" panose="02020603050405020304" charset="0"/>
              </a:rPr>
              <a:t>遮掩函数采样一个材料的粗糙度参数作为输入参数，粗糙度越高的表面其微平面间相互遮掩的概率就越高。</a:t>
            </a:r>
          </a:p>
        </p:txBody>
      </p:sp>
      <p:pic>
        <p:nvPicPr>
          <p:cNvPr id="10" name="图片 9"/>
          <p:cNvPicPr>
            <a:picLocks noChangeAspect="1"/>
          </p:cNvPicPr>
          <p:nvPr/>
        </p:nvPicPr>
        <p:blipFill>
          <a:blip r:embed="rId6"/>
          <a:stretch>
            <a:fillRect/>
          </a:stretch>
        </p:blipFill>
        <p:spPr>
          <a:xfrm>
            <a:off x="2286000" y="3642995"/>
            <a:ext cx="7620000" cy="155257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2"/>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3"/>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4"/>
            </p:custDataLst>
          </p:nvPr>
        </p:nvPicPr>
        <p:blipFill>
          <a:blip r:embed="rId6"/>
          <a:stretch>
            <a:fillRect/>
          </a:stretch>
        </p:blipFill>
        <p:spPr>
          <a:xfrm>
            <a:off x="10416944" y="252144"/>
            <a:ext cx="1520804" cy="241540"/>
          </a:xfrm>
          <a:prstGeom prst="rect">
            <a:avLst/>
          </a:prstGeom>
        </p:spPr>
      </p:pic>
      <p:sp>
        <p:nvSpPr>
          <p:cNvPr id="12" name="文本框 11"/>
          <p:cNvSpPr txBox="1"/>
          <p:nvPr/>
        </p:nvSpPr>
        <p:spPr>
          <a:xfrm>
            <a:off x="1249045" y="1062990"/>
            <a:ext cx="2767965" cy="583565"/>
          </a:xfrm>
          <a:prstGeom prst="rect">
            <a:avLst/>
          </a:prstGeom>
          <a:noFill/>
        </p:spPr>
        <p:txBody>
          <a:bodyPr wrap="none" rtlCol="0">
            <a:spAutoFit/>
          </a:bodyPr>
          <a:lstStyle/>
          <a:p>
            <a:pPr algn="l"/>
            <a:r>
              <a:rPr lang="zh-CN" altLang="en-US" sz="3200" b="1" dirty="0">
                <a:latin typeface="Times New Roman" panose="02020603050405020304" charset="0"/>
                <a:ea typeface="宋体" panose="02010600030101010101" pitchFamily="2" charset="-122"/>
                <a:cs typeface="Times New Roman" panose="02020603050405020304" charset="0"/>
                <a:sym typeface="+mn-ea"/>
              </a:rPr>
              <a:t>阴影</a:t>
            </a:r>
            <a:r>
              <a:rPr lang="en-US" altLang="zh-CN" sz="3200" b="1" dirty="0">
                <a:latin typeface="Times New Roman" panose="02020603050405020304" charset="0"/>
                <a:ea typeface="宋体" panose="02010600030101010101" pitchFamily="2" charset="-122"/>
                <a:cs typeface="Times New Roman" panose="02020603050405020304" charset="0"/>
                <a:sym typeface="+mn-ea"/>
              </a:rPr>
              <a:t>-</a:t>
            </a:r>
            <a:r>
              <a:rPr lang="zh-CN" altLang="en-US" sz="3200" b="1" dirty="0">
                <a:latin typeface="Times New Roman" panose="02020603050405020304" charset="0"/>
                <a:ea typeface="宋体" panose="02010600030101010101" pitchFamily="2" charset="-122"/>
                <a:cs typeface="Times New Roman" panose="02020603050405020304" charset="0"/>
                <a:sym typeface="+mn-ea"/>
              </a:rPr>
              <a:t>遮掩函数</a:t>
            </a:r>
            <a:endParaRPr lang="zh-CN" altLang="en-US" sz="3200" b="1" dirty="0">
              <a:latin typeface="Times New Roman" panose="02020603050405020304" charset="0"/>
              <a:ea typeface="宋体" panose="02010600030101010101" pitchFamily="2" charset="-122"/>
              <a:cs typeface="Times New Roman" panose="02020603050405020304" charset="0"/>
            </a:endParaRPr>
          </a:p>
        </p:txBody>
      </p:sp>
      <p:sp>
        <p:nvSpPr>
          <p:cNvPr id="5" name="文本框 2"/>
          <p:cNvSpPr txBox="1"/>
          <p:nvPr/>
        </p:nvSpPr>
        <p:spPr>
          <a:xfrm>
            <a:off x="1263650" y="1957070"/>
            <a:ext cx="9664700" cy="645160"/>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en-US" sz="2400" dirty="0">
                <a:latin typeface="Times New Roman" panose="02020603050405020304" charset="0"/>
                <a:ea typeface="宋体" panose="02010600030101010101" pitchFamily="2" charset="-122"/>
                <a:cs typeface="Times New Roman" panose="02020603050405020304" charset="0"/>
              </a:rPr>
              <a:t>Smith-</a:t>
            </a:r>
            <a:r>
              <a:rPr lang="en-US" sz="2400" dirty="0" err="1">
                <a:latin typeface="Times New Roman" panose="02020603050405020304" charset="0"/>
                <a:ea typeface="宋体" panose="02010600030101010101" pitchFamily="2" charset="-122"/>
                <a:cs typeface="Times New Roman" panose="02020603050405020304" charset="0"/>
              </a:rPr>
              <a:t>Schlick</a:t>
            </a:r>
            <a:r>
              <a:rPr lang="zh-CN" altLang="en-US" sz="2400" dirty="0">
                <a:latin typeface="Times New Roman" panose="02020603050405020304" charset="0"/>
                <a:ea typeface="宋体" panose="02010600030101010101" pitchFamily="2" charset="-122"/>
                <a:cs typeface="Times New Roman" panose="02020603050405020304" charset="0"/>
              </a:rPr>
              <a:t>模型</a:t>
            </a:r>
            <a:r>
              <a:rPr lang="en-US" altLang="zh-CN" sz="2400" dirty="0">
                <a:latin typeface="Times New Roman" panose="02020603050405020304" charset="0"/>
                <a:ea typeface="宋体" panose="02010600030101010101" pitchFamily="2" charset="-122"/>
                <a:cs typeface="Times New Roman" panose="02020603050405020304" charset="0"/>
              </a:rPr>
              <a:t>:</a:t>
            </a:r>
          </a:p>
        </p:txBody>
      </p:sp>
      <p:graphicFrame>
        <p:nvGraphicFramePr>
          <p:cNvPr id="7" name="对象 6">
            <a:hlinkClick r:id="" action="ppaction://ole?verb=0"/>
          </p:cNvPr>
          <p:cNvGraphicFramePr>
            <a:graphicFrameLocks noChangeAspect="1"/>
          </p:cNvGraphicFramePr>
          <p:nvPr/>
        </p:nvGraphicFramePr>
        <p:xfrm>
          <a:off x="3096895" y="2713355"/>
          <a:ext cx="5248275" cy="798195"/>
        </p:xfrm>
        <a:graphic>
          <a:graphicData uri="http://schemas.openxmlformats.org/presentationml/2006/ole">
            <mc:AlternateContent xmlns:mc="http://schemas.openxmlformats.org/markup-compatibility/2006">
              <mc:Choice xmlns:v="urn:schemas-microsoft-com:vml" Requires="v">
                <p:oleObj spid="_x0000_s10245" r:id="rId7" imgW="2755900" imgH="419100" progId="Equation.KSEE3">
                  <p:embed/>
                </p:oleObj>
              </mc:Choice>
              <mc:Fallback>
                <p:oleObj r:id="rId7" imgW="2755900" imgH="419100" progId="Equation.KSEE3">
                  <p:embed/>
                  <p:pic>
                    <p:nvPicPr>
                      <p:cNvPr id="0" name="图片 7168"/>
                      <p:cNvPicPr/>
                      <p:nvPr/>
                    </p:nvPicPr>
                    <p:blipFill>
                      <a:blip r:embed="rId8"/>
                      <a:stretch>
                        <a:fillRect/>
                      </a:stretch>
                    </p:blipFill>
                    <p:spPr>
                      <a:xfrm>
                        <a:off x="3096895" y="2713355"/>
                        <a:ext cx="5248275" cy="798195"/>
                      </a:xfrm>
                      <a:prstGeom prst="rect">
                        <a:avLst/>
                      </a:prstGeom>
                    </p:spPr>
                  </p:pic>
                </p:oleObj>
              </mc:Fallback>
            </mc:AlternateContent>
          </a:graphicData>
        </a:graphic>
      </p:graphicFrame>
      <p:sp>
        <p:nvSpPr>
          <p:cNvPr id="8" name="文本框 2"/>
          <p:cNvSpPr txBox="1"/>
          <p:nvPr/>
        </p:nvSpPr>
        <p:spPr>
          <a:xfrm>
            <a:off x="4163695" y="4059555"/>
            <a:ext cx="3282950" cy="645160"/>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zh-CN" altLang="en-US" sz="2400">
                <a:latin typeface="Times New Roman" panose="02020603050405020304" charset="0"/>
                <a:ea typeface="宋体" panose="02010600030101010101" pitchFamily="2" charset="-122"/>
                <a:cs typeface="Times New Roman" panose="02020603050405020304" charset="0"/>
              </a:rPr>
              <a:t>其中</a:t>
            </a:r>
            <a:endParaRPr lang="en-US" altLang="zh-CN" sz="2400">
              <a:latin typeface="Times New Roman" panose="02020603050405020304" charset="0"/>
              <a:ea typeface="宋体" panose="02010600030101010101" pitchFamily="2" charset="-122"/>
              <a:cs typeface="Times New Roman" panose="02020603050405020304" charset="0"/>
            </a:endParaRPr>
          </a:p>
        </p:txBody>
      </p:sp>
      <p:graphicFrame>
        <p:nvGraphicFramePr>
          <p:cNvPr id="9" name="对象 8">
            <a:hlinkClick r:id="" action="ppaction://ole?verb=0"/>
          </p:cNvPr>
          <p:cNvGraphicFramePr>
            <a:graphicFrameLocks noChangeAspect="1"/>
          </p:cNvGraphicFramePr>
          <p:nvPr/>
        </p:nvGraphicFramePr>
        <p:xfrm>
          <a:off x="5331460" y="4059555"/>
          <a:ext cx="1529080" cy="691515"/>
        </p:xfrm>
        <a:graphic>
          <a:graphicData uri="http://schemas.openxmlformats.org/presentationml/2006/ole">
            <mc:AlternateContent xmlns:mc="http://schemas.openxmlformats.org/markup-compatibility/2006">
              <mc:Choice xmlns:v="urn:schemas-microsoft-com:vml" Requires="v">
                <p:oleObj spid="_x0000_s10246" r:id="rId9" imgW="927100" imgH="419100" progId="Equation.KSEE3">
                  <p:embed/>
                </p:oleObj>
              </mc:Choice>
              <mc:Fallback>
                <p:oleObj r:id="rId9" imgW="927100" imgH="419100" progId="Equation.KSEE3">
                  <p:embed/>
                  <p:pic>
                    <p:nvPicPr>
                      <p:cNvPr id="0" name="图片 7169"/>
                      <p:cNvPicPr/>
                      <p:nvPr/>
                    </p:nvPicPr>
                    <p:blipFill>
                      <a:blip r:embed="rId10"/>
                      <a:stretch>
                        <a:fillRect/>
                      </a:stretch>
                    </p:blipFill>
                    <p:spPr>
                      <a:xfrm>
                        <a:off x="5331460" y="4059555"/>
                        <a:ext cx="1529080" cy="691515"/>
                      </a:xfrm>
                      <a:prstGeom prst="rect">
                        <a:avLst/>
                      </a:prstGeom>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2"/>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3"/>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4"/>
            </p:custDataLst>
          </p:nvPr>
        </p:nvPicPr>
        <p:blipFill>
          <a:blip r:embed="rId6"/>
          <a:stretch>
            <a:fillRect/>
          </a:stretch>
        </p:blipFill>
        <p:spPr>
          <a:xfrm>
            <a:off x="10416944" y="252144"/>
            <a:ext cx="1520804" cy="241540"/>
          </a:xfrm>
          <a:prstGeom prst="rect">
            <a:avLst/>
          </a:prstGeom>
        </p:spPr>
      </p:pic>
      <p:sp>
        <p:nvSpPr>
          <p:cNvPr id="12" name="文本框 11"/>
          <p:cNvSpPr txBox="1"/>
          <p:nvPr/>
        </p:nvSpPr>
        <p:spPr>
          <a:xfrm>
            <a:off x="1249045" y="1062990"/>
            <a:ext cx="2224405" cy="583565"/>
          </a:xfrm>
          <a:prstGeom prst="rect">
            <a:avLst/>
          </a:prstGeom>
          <a:noFill/>
        </p:spPr>
        <p:txBody>
          <a:bodyPr wrap="none" rtlCol="0">
            <a:spAutoFit/>
          </a:bodyPr>
          <a:lstStyle/>
          <a:p>
            <a:r>
              <a:rPr lang="zh-CN" altLang="en-US" sz="3200" b="1" dirty="0">
                <a:latin typeface="Times New Roman" panose="02020603050405020304" charset="0"/>
                <a:ea typeface="宋体" panose="02010600030101010101" pitchFamily="2" charset="-122"/>
                <a:cs typeface="Times New Roman" panose="02020603050405020304" charset="0"/>
              </a:rPr>
              <a:t>菲尼尔函数</a:t>
            </a:r>
          </a:p>
        </p:txBody>
      </p:sp>
      <p:graphicFrame>
        <p:nvGraphicFramePr>
          <p:cNvPr id="2" name="对象 1">
            <a:hlinkClick r:id="" action="ppaction://ole?verb=0"/>
          </p:cNvPr>
          <p:cNvGraphicFramePr>
            <a:graphicFrameLocks noChangeAspect="1"/>
          </p:cNvGraphicFramePr>
          <p:nvPr/>
        </p:nvGraphicFramePr>
        <p:xfrm>
          <a:off x="3323273" y="1945323"/>
          <a:ext cx="5545455" cy="608965"/>
        </p:xfrm>
        <a:graphic>
          <a:graphicData uri="http://schemas.openxmlformats.org/presentationml/2006/ole">
            <mc:AlternateContent xmlns:mc="http://schemas.openxmlformats.org/markup-compatibility/2006">
              <mc:Choice xmlns:v="urn:schemas-microsoft-com:vml" Requires="v">
                <p:oleObj spid="_x0000_s11267" r:id="rId7" imgW="2197100" imgH="241300" progId="Equation.KSEE3">
                  <p:embed/>
                </p:oleObj>
              </mc:Choice>
              <mc:Fallback>
                <p:oleObj r:id="rId7" imgW="2197100" imgH="241300" progId="Equation.KSEE3">
                  <p:embed/>
                  <p:pic>
                    <p:nvPicPr>
                      <p:cNvPr id="0" name="图片 3072"/>
                      <p:cNvPicPr/>
                      <p:nvPr/>
                    </p:nvPicPr>
                    <p:blipFill>
                      <a:blip r:embed="rId8"/>
                      <a:stretch>
                        <a:fillRect/>
                      </a:stretch>
                    </p:blipFill>
                    <p:spPr>
                      <a:xfrm>
                        <a:off x="3323273" y="1945323"/>
                        <a:ext cx="5545455" cy="608965"/>
                      </a:xfrm>
                      <a:prstGeom prst="rect">
                        <a:avLst/>
                      </a:prstGeom>
                    </p:spPr>
                  </p:pic>
                </p:oleObj>
              </mc:Fallback>
            </mc:AlternateContent>
          </a:graphicData>
        </a:graphic>
      </p:graphicFrame>
      <p:sp>
        <p:nvSpPr>
          <p:cNvPr id="4" name="文本框 2"/>
          <p:cNvSpPr txBox="1"/>
          <p:nvPr/>
        </p:nvSpPr>
        <p:spPr>
          <a:xfrm>
            <a:off x="1318895" y="2871470"/>
            <a:ext cx="9664700" cy="2861310"/>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sz="2400" dirty="0">
                <a:latin typeface="Times New Roman" panose="02020603050405020304" charset="0"/>
                <a:ea typeface="宋体" panose="02010600030101010101" pitchFamily="2" charset="-122"/>
                <a:cs typeface="Times New Roman" panose="02020603050405020304" charset="0"/>
              </a:rPr>
              <a:t>F0 </a:t>
            </a:r>
            <a:r>
              <a:rPr sz="2400" dirty="0" err="1">
                <a:latin typeface="Times New Roman" panose="02020603050405020304" charset="0"/>
                <a:ea typeface="宋体" panose="02010600030101010101" pitchFamily="2" charset="-122"/>
                <a:cs typeface="Times New Roman" panose="02020603050405020304" charset="0"/>
              </a:rPr>
              <a:t>表示平面的基础反射率。Schlick仅仅对非金属表面有定义。对于导体</a:t>
            </a:r>
            <a:r>
              <a:rPr lang="zh-CN" sz="2400" dirty="0">
                <a:latin typeface="Times New Roman" panose="02020603050405020304" charset="0"/>
                <a:ea typeface="宋体" panose="02010600030101010101" pitchFamily="2" charset="-122"/>
                <a:cs typeface="Times New Roman" panose="02020603050405020304" charset="0"/>
              </a:rPr>
              <a:t>（</a:t>
            </a:r>
            <a:r>
              <a:rPr sz="2400" dirty="0">
                <a:latin typeface="Times New Roman" panose="02020603050405020304" charset="0"/>
                <a:ea typeface="宋体" panose="02010600030101010101" pitchFamily="2" charset="-122"/>
                <a:cs typeface="Times New Roman" panose="02020603050405020304" charset="0"/>
              </a:rPr>
              <a:t>Conductor</a:t>
            </a:r>
            <a:r>
              <a:rPr lang="zh-CN" sz="2400" dirty="0">
                <a:latin typeface="Times New Roman" panose="02020603050405020304" charset="0"/>
                <a:ea typeface="宋体" panose="02010600030101010101" pitchFamily="2" charset="-122"/>
                <a:cs typeface="Times New Roman" panose="02020603050405020304" charset="0"/>
              </a:rPr>
              <a:t>）</a:t>
            </a:r>
            <a:r>
              <a:rPr sz="2400" dirty="0" err="1">
                <a:latin typeface="Times New Roman" panose="02020603050405020304" charset="0"/>
                <a:ea typeface="宋体" panose="02010600030101010101" pitchFamily="2" charset="-122"/>
                <a:cs typeface="Times New Roman" panose="02020603050405020304" charset="0"/>
              </a:rPr>
              <a:t>表面（金属</a:t>
            </a:r>
            <a:r>
              <a:rPr sz="2400" dirty="0">
                <a:latin typeface="Times New Roman" panose="02020603050405020304" charset="0"/>
                <a:ea typeface="宋体" panose="02010600030101010101" pitchFamily="2" charset="-122"/>
                <a:cs typeface="Times New Roman" panose="02020603050405020304" charset="0"/>
              </a:rPr>
              <a:t>），使用它们的折射指数计算基础折射率并不能得出正确的结果，所以我们预先计算出平面对于法向入射（F0）的反应</a:t>
            </a:r>
            <a:r>
              <a:rPr lang="zh-CN" sz="2400" dirty="0">
                <a:latin typeface="Times New Roman" panose="02020603050405020304" charset="0"/>
                <a:ea typeface="宋体" panose="02010600030101010101" pitchFamily="2" charset="-122"/>
                <a:cs typeface="Times New Roman" panose="02020603050405020304" charset="0"/>
              </a:rPr>
              <a:t>，</a:t>
            </a:r>
            <a:r>
              <a:rPr sz="2400" dirty="0" err="1">
                <a:latin typeface="Times New Roman" panose="02020603050405020304" charset="0"/>
                <a:ea typeface="宋体" panose="02010600030101010101" pitchFamily="2" charset="-122"/>
                <a:cs typeface="Times New Roman" panose="02020603050405020304" charset="0"/>
              </a:rPr>
              <a:t>然后基于相应观察角的Schlick近似对这个值进行插值，用这种方法来进行进一步的估算</a:t>
            </a:r>
            <a:r>
              <a:rPr sz="2400" dirty="0">
                <a:latin typeface="Times New Roman" panose="02020603050405020304" charset="0"/>
                <a:ea typeface="宋体" panose="02010600030101010101" pitchFamily="2" charset="-122"/>
                <a:cs typeface="Times New Roman" panose="02020603050405020304" charset="0"/>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sp>
        <p:nvSpPr>
          <p:cNvPr id="12" name="文本框 11"/>
          <p:cNvSpPr txBox="1"/>
          <p:nvPr/>
        </p:nvSpPr>
        <p:spPr>
          <a:xfrm>
            <a:off x="1249045" y="1062990"/>
            <a:ext cx="2224405" cy="583565"/>
          </a:xfrm>
          <a:prstGeom prst="rect">
            <a:avLst/>
          </a:prstGeom>
          <a:noFill/>
        </p:spPr>
        <p:txBody>
          <a:bodyPr wrap="none" rtlCol="0">
            <a:spAutoFit/>
          </a:bodyPr>
          <a:lstStyle/>
          <a:p>
            <a:pPr algn="l"/>
            <a:r>
              <a:rPr lang="zh-CN" altLang="en-US" sz="3200" b="1" dirty="0">
                <a:latin typeface="Times New Roman" panose="02020603050405020304" charset="0"/>
                <a:ea typeface="宋体" panose="02010600030101010101" pitchFamily="2" charset="-122"/>
                <a:cs typeface="Times New Roman" panose="02020603050405020304" charset="0"/>
                <a:sym typeface="+mn-ea"/>
              </a:rPr>
              <a:t>菲涅尔函数</a:t>
            </a:r>
          </a:p>
        </p:txBody>
      </p:sp>
      <p:pic>
        <p:nvPicPr>
          <p:cNvPr id="2" name="图片 1"/>
          <p:cNvPicPr>
            <a:picLocks noChangeAspect="1"/>
          </p:cNvPicPr>
          <p:nvPr/>
        </p:nvPicPr>
        <p:blipFill>
          <a:blip r:embed="rId6"/>
          <a:stretch>
            <a:fillRect/>
          </a:stretch>
        </p:blipFill>
        <p:spPr>
          <a:xfrm>
            <a:off x="2024380" y="1753235"/>
            <a:ext cx="8143875" cy="3781425"/>
          </a:xfrm>
          <a:prstGeom prst="rect">
            <a:avLst/>
          </a:prstGeom>
        </p:spPr>
      </p:pic>
      <p:sp>
        <p:nvSpPr>
          <p:cNvPr id="4" name="文本框 2"/>
          <p:cNvSpPr txBox="1"/>
          <p:nvPr/>
        </p:nvSpPr>
        <p:spPr>
          <a:xfrm>
            <a:off x="1264285" y="5641340"/>
            <a:ext cx="9664700" cy="645160"/>
          </a:xfrm>
          <a:prstGeom prst="rect">
            <a:avLst/>
          </a:prstGeom>
          <a:noFill/>
          <a:ln w="9525">
            <a:noFill/>
          </a:ln>
        </p:spPr>
        <p:txBody>
          <a:bodyPr wrap="square" anchor="t">
            <a:spAutoFit/>
          </a:bodyPr>
          <a:lstStyle/>
          <a:p>
            <a:pPr indent="0" algn="ctr" fontAlgn="auto">
              <a:lnSpc>
                <a:spcPct val="150000"/>
              </a:lnSpc>
              <a:buFont typeface="Arial" panose="020B0604020202020204" pitchFamily="34" charset="0"/>
              <a:buNone/>
            </a:pPr>
            <a:r>
              <a:rPr lang="zh-CN" altLang="en-US" sz="2400" dirty="0">
                <a:latin typeface="Times New Roman" panose="02020603050405020304" charset="0"/>
                <a:ea typeface="宋体" panose="02010600030101010101" pitchFamily="2" charset="-122"/>
                <a:cs typeface="Times New Roman" panose="02020603050405020304" charset="0"/>
              </a:rPr>
              <a:t>不同材质</a:t>
            </a:r>
            <a:r>
              <a:rPr lang="en-US" altLang="zh-CN" sz="2400" dirty="0">
                <a:latin typeface="Times New Roman" panose="02020603050405020304" charset="0"/>
                <a:ea typeface="宋体" panose="02010600030101010101" pitchFamily="2" charset="-122"/>
                <a:cs typeface="Times New Roman" panose="02020603050405020304" charset="0"/>
              </a:rPr>
              <a:t>F0</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2"/>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3"/>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4"/>
            </p:custDataLst>
          </p:nvPr>
        </p:nvPicPr>
        <p:blipFill>
          <a:blip r:embed="rId6"/>
          <a:stretch>
            <a:fillRect/>
          </a:stretch>
        </p:blipFill>
        <p:spPr>
          <a:xfrm>
            <a:off x="10416944" y="252144"/>
            <a:ext cx="1520804" cy="241540"/>
          </a:xfrm>
          <a:prstGeom prst="rect">
            <a:avLst/>
          </a:prstGeom>
        </p:spPr>
      </p:pic>
      <p:sp>
        <p:nvSpPr>
          <p:cNvPr id="12" name="文本框 11"/>
          <p:cNvSpPr txBox="1"/>
          <p:nvPr/>
        </p:nvSpPr>
        <p:spPr>
          <a:xfrm>
            <a:off x="1249045" y="1062990"/>
            <a:ext cx="1816100" cy="583565"/>
          </a:xfrm>
          <a:prstGeom prst="rect">
            <a:avLst/>
          </a:prstGeom>
          <a:noFill/>
        </p:spPr>
        <p:txBody>
          <a:bodyPr wrap="none" rtlCol="0">
            <a:spAutoFit/>
          </a:bodyPr>
          <a:lstStyle/>
          <a:p>
            <a:pPr algn="l"/>
            <a:r>
              <a:rPr lang="zh-CN" altLang="en-US" sz="3200" b="1" dirty="0">
                <a:latin typeface="Times New Roman" panose="02020603050405020304" charset="0"/>
                <a:ea typeface="宋体" panose="02010600030101010101" pitchFamily="2" charset="-122"/>
                <a:cs typeface="Times New Roman" panose="02020603050405020304" charset="0"/>
                <a:sym typeface="+mn-ea"/>
              </a:rPr>
              <a:t>能量守恒</a:t>
            </a:r>
          </a:p>
        </p:txBody>
      </p:sp>
      <p:graphicFrame>
        <p:nvGraphicFramePr>
          <p:cNvPr id="5" name="对象 4">
            <a:hlinkClick r:id="" action="ppaction://ole?verb=0"/>
          </p:cNvPr>
          <p:cNvGraphicFramePr>
            <a:graphicFrameLocks noChangeAspect="1"/>
          </p:cNvGraphicFramePr>
          <p:nvPr/>
        </p:nvGraphicFramePr>
        <p:xfrm>
          <a:off x="3883660" y="2705735"/>
          <a:ext cx="4424680" cy="784860"/>
        </p:xfrm>
        <a:graphic>
          <a:graphicData uri="http://schemas.openxmlformats.org/presentationml/2006/ole">
            <mc:AlternateContent xmlns:mc="http://schemas.openxmlformats.org/markup-compatibility/2006">
              <mc:Choice xmlns:v="urn:schemas-microsoft-com:vml" Requires="v">
                <p:oleObj spid="_x0000_s12291" r:id="rId7" imgW="1574800" imgH="279400" progId="Equation.KSEE3">
                  <p:embed/>
                </p:oleObj>
              </mc:Choice>
              <mc:Fallback>
                <p:oleObj r:id="rId7" imgW="1574800" imgH="279400" progId="Equation.KSEE3">
                  <p:embed/>
                  <p:pic>
                    <p:nvPicPr>
                      <p:cNvPr id="0" name="图片 1024"/>
                      <p:cNvPicPr/>
                      <p:nvPr/>
                    </p:nvPicPr>
                    <p:blipFill>
                      <a:blip r:embed="rId8"/>
                      <a:stretch>
                        <a:fillRect/>
                      </a:stretch>
                    </p:blipFill>
                    <p:spPr>
                      <a:xfrm>
                        <a:off x="3883660" y="2705735"/>
                        <a:ext cx="4424680" cy="784860"/>
                      </a:xfrm>
                      <a:prstGeom prst="rect">
                        <a:avLst/>
                      </a:prstGeom>
                    </p:spPr>
                  </p:pic>
                </p:oleObj>
              </mc:Fallback>
            </mc:AlternateContent>
          </a:graphicData>
        </a:graphic>
      </p:graphicFrame>
      <p:sp>
        <p:nvSpPr>
          <p:cNvPr id="7" name="文本框 2"/>
          <p:cNvSpPr txBox="1"/>
          <p:nvPr/>
        </p:nvSpPr>
        <p:spPr>
          <a:xfrm>
            <a:off x="1249045" y="1887220"/>
            <a:ext cx="9664700" cy="645160"/>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zh-CN" sz="2400" dirty="0">
                <a:latin typeface="Times New Roman" panose="02020603050405020304" charset="0"/>
                <a:ea typeface="宋体" panose="02010600030101010101" pitchFamily="2" charset="-122"/>
                <a:cs typeface="Times New Roman" panose="02020603050405020304" charset="0"/>
              </a:rPr>
              <a:t>能量守恒要求表面反射的能量不能超过入射光能。</a:t>
            </a:r>
          </a:p>
        </p:txBody>
      </p:sp>
      <p:pic>
        <p:nvPicPr>
          <p:cNvPr id="8" name="图片 7"/>
          <p:cNvPicPr>
            <a:picLocks noChangeAspect="1"/>
          </p:cNvPicPr>
          <p:nvPr/>
        </p:nvPicPr>
        <p:blipFill>
          <a:blip r:embed="rId9"/>
          <a:stretch>
            <a:fillRect/>
          </a:stretch>
        </p:blipFill>
        <p:spPr>
          <a:xfrm>
            <a:off x="4124325" y="3883025"/>
            <a:ext cx="3303270" cy="24034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矩形 3"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nvSpPr>
        <p:spPr>
          <a:xfrm>
            <a:off x="4481461" y="3846894"/>
            <a:ext cx="5744922" cy="450215"/>
          </a:xfrm>
          <a:prstGeom prst="rect">
            <a:avLst/>
          </a:prstGeom>
        </p:spPr>
        <p:txBody>
          <a:bodyPr wrap="square">
            <a:spAutoFit/>
          </a:bodyPr>
          <a:lstStyle/>
          <a:p>
            <a:pPr algn="ctr">
              <a:lnSpc>
                <a:spcPts val="2800"/>
              </a:lnSpc>
            </a:pPr>
            <a:r>
              <a:rPr lang="zh-CN" altLang="en-US" sz="2400" dirty="0">
                <a:solidFill>
                  <a:schemeClr val="bg1">
                    <a:lumMod val="50000"/>
                  </a:schemeClr>
                </a:solidFill>
                <a:latin typeface="Times New Roman" panose="02020603050405020304" charset="0"/>
                <a:ea typeface="宋体" panose="02010600030101010101" pitchFamily="2" charset="-122"/>
                <a:cs typeface="Times New Roman" panose="02020603050405020304" charset="0"/>
                <a:sym typeface="+mn-ea"/>
              </a:rPr>
              <a:t>通过代码分析</a:t>
            </a:r>
            <a:r>
              <a:rPr lang="en-US" altLang="zh-CN" sz="2400" dirty="0">
                <a:solidFill>
                  <a:schemeClr val="bg1">
                    <a:lumMod val="50000"/>
                  </a:schemeClr>
                </a:solidFill>
                <a:latin typeface="Times New Roman" panose="02020603050405020304" charset="0"/>
                <a:ea typeface="宋体" panose="02010600030101010101" pitchFamily="2" charset="-122"/>
                <a:cs typeface="Times New Roman" panose="02020603050405020304" charset="0"/>
                <a:sym typeface="+mn-ea"/>
              </a:rPr>
              <a:t>Unity</a:t>
            </a:r>
            <a:r>
              <a:rPr lang="zh-CN" altLang="en-US" sz="2400" dirty="0">
                <a:solidFill>
                  <a:schemeClr val="bg1">
                    <a:lumMod val="50000"/>
                  </a:schemeClr>
                </a:solidFill>
                <a:latin typeface="Times New Roman" panose="02020603050405020304" charset="0"/>
                <a:ea typeface="宋体" panose="02010600030101010101" pitchFamily="2" charset="-122"/>
                <a:cs typeface="Times New Roman" panose="02020603050405020304" charset="0"/>
                <a:sym typeface="+mn-ea"/>
              </a:rPr>
              <a:t>中</a:t>
            </a:r>
            <a:r>
              <a:rPr lang="en-US" altLang="zh-CN" sz="2400" dirty="0">
                <a:solidFill>
                  <a:schemeClr val="bg1">
                    <a:lumMod val="50000"/>
                  </a:schemeClr>
                </a:solidFill>
                <a:latin typeface="Times New Roman" panose="02020603050405020304" charset="0"/>
                <a:ea typeface="宋体" panose="02010600030101010101" pitchFamily="2" charset="-122"/>
                <a:cs typeface="Times New Roman" panose="02020603050405020304" charset="0"/>
                <a:sym typeface="+mn-ea"/>
              </a:rPr>
              <a:t>PBS</a:t>
            </a:r>
            <a:r>
              <a:rPr lang="zh-CN" altLang="en-US" sz="2400" dirty="0">
                <a:solidFill>
                  <a:schemeClr val="bg1">
                    <a:lumMod val="50000"/>
                  </a:schemeClr>
                </a:solidFill>
                <a:latin typeface="Times New Roman" panose="02020603050405020304" charset="0"/>
                <a:ea typeface="宋体" panose="02010600030101010101" pitchFamily="2" charset="-122"/>
                <a:cs typeface="Times New Roman" panose="02020603050405020304" charset="0"/>
                <a:sym typeface="+mn-ea"/>
              </a:rPr>
              <a:t>的实现</a:t>
            </a:r>
          </a:p>
        </p:txBody>
      </p:sp>
      <p:sp>
        <p:nvSpPr>
          <p:cNvPr id="7" name="矩形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nvSpPr>
        <p:spPr>
          <a:xfrm>
            <a:off x="5216155" y="1831106"/>
            <a:ext cx="4274517" cy="645160"/>
          </a:xfrm>
          <a:prstGeom prst="rect">
            <a:avLst/>
          </a:prstGeom>
        </p:spPr>
        <p:txBody>
          <a:bodyPr wrap="square">
            <a:spAutoFit/>
          </a:bodyPr>
          <a:lstStyle/>
          <a:p>
            <a:pPr algn="ctr"/>
            <a:r>
              <a:rPr lang="en-US" sz="3600" dirty="0">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cs typeface="Times New Roman" panose="02020603050405020304" charset="0"/>
                <a:sym typeface="+mn-ea"/>
              </a:rPr>
              <a:t>Unity</a:t>
            </a:r>
            <a:r>
              <a:rPr lang="zh-CN" altLang="en-US" sz="3600" dirty="0">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cs typeface="Times New Roman" panose="02020603050405020304" charset="0"/>
                <a:sym typeface="+mn-ea"/>
              </a:rPr>
              <a:t>中</a:t>
            </a:r>
            <a:r>
              <a:rPr lang="en-US" altLang="zh-CN" sz="3600" dirty="0">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cs typeface="Times New Roman" panose="02020603050405020304" charset="0"/>
                <a:sym typeface="+mn-ea"/>
              </a:rPr>
              <a:t>PBS</a:t>
            </a:r>
            <a:r>
              <a:rPr lang="zh-CN" altLang="en-US" sz="3600" dirty="0">
                <a:effectLst>
                  <a:outerShdw blurRad="38100" dist="19050" dir="2700000" algn="tl" rotWithShape="0">
                    <a:schemeClr val="dk1">
                      <a:alpha val="40000"/>
                    </a:schemeClr>
                  </a:outerShdw>
                </a:effectLst>
                <a:latin typeface="Times New Roman" panose="02020603050405020304" charset="0"/>
                <a:ea typeface="宋体" panose="02010600030101010101" pitchFamily="2" charset="-122"/>
                <a:cs typeface="Times New Roman" panose="02020603050405020304" charset="0"/>
                <a:sym typeface="+mn-ea"/>
              </a:rPr>
              <a:t>分析</a:t>
            </a:r>
          </a:p>
        </p:txBody>
      </p:sp>
      <p:sp>
        <p:nvSpPr>
          <p:cNvPr id="9" name="Rectangle 4"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nvSpPr>
        <p:spPr>
          <a:xfrm>
            <a:off x="3933082" y="5952945"/>
            <a:ext cx="901092" cy="890954"/>
          </a:xfrm>
          <a:prstGeom prst="rect">
            <a:avLst/>
          </a:prstGeom>
          <a:solidFill>
            <a:schemeClr val="bg1"/>
          </a:solidFill>
          <a:ln>
            <a:noFill/>
          </a:ln>
          <a:effectLst>
            <a:outerShdw blurRad="7112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ea typeface="Noto Serif CJK SC Light" panose="02020300000000000000" charset="-122"/>
            </a:endParaRPr>
          </a:p>
        </p:txBody>
      </p:sp>
      <p:sp>
        <p:nvSpPr>
          <p:cNvPr id="3" name="e7d195523061f1c0" descr="e7d195523061f1c0d318120d6aeaf1b6ccceb6ba3da59c0775C5DE19DDDEBC09ED96DBD9900D9848D623ECAD1D4904B78047D0015C22C8BE97228BE8B5BFF08FE7A3AE04126DA07312A96C0F69F9BAB712F79AA14FE938169BD7BE5032FF019B3037C91774F38D9422370B8D4034593A19AE9CA36B6BD87D2EE748B0DDB5D5AD6B01C25E66EA10BF"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e7d195523061f1c0d318120d6aeaf1b6ccceb6ba3da59c0775C5DE19DDDEBC09ED96DBD9900D9848D623ECAD1D4904B78047D0015C22C8BE97228BE8B5BFF08FE7A3AE04126DA07312A96C0F69F9BAB712F79AA14FE938169BD7BE5032FF019B3037C91774F38D9422370B8D4034593A19AE9CA36B6BD87D2EE748B0DDB5D5AD6B01C25E66EA10BF</a:t>
            </a:r>
            <a:endParaRPr lang="zh-CN" altLang="en-US" sz="100"/>
          </a:p>
        </p:txBody>
      </p:sp>
      <p:sp>
        <p:nvSpPr>
          <p:cNvPr id="10" name="文本框 9"/>
          <p:cNvSpPr txBox="1"/>
          <p:nvPr/>
        </p:nvSpPr>
        <p:spPr>
          <a:xfrm>
            <a:off x="677644" y="4527018"/>
            <a:ext cx="2476870" cy="400110"/>
          </a:xfrm>
          <a:prstGeom prst="rect">
            <a:avLst/>
          </a:prstGeom>
          <a:noFill/>
        </p:spPr>
        <p:txBody>
          <a:bodyPr wrap="square" rtlCol="0">
            <a:spAutoFit/>
          </a:bodyPr>
          <a:lstStyle/>
          <a:p>
            <a:r>
              <a:rPr lang="zh-CN" altLang="en-US" sz="2000" b="1" dirty="0">
                <a:solidFill>
                  <a:schemeClr val="bg1"/>
                </a:solidFill>
              </a:rPr>
              <a:t>此处替换为您的图片</a:t>
            </a:r>
          </a:p>
        </p:txBody>
      </p:sp>
      <p:pic>
        <p:nvPicPr>
          <p:cNvPr id="12" name="图片 11"/>
          <p:cNvPicPr>
            <a:picLocks noChangeAspect="1"/>
          </p:cNvPicPr>
          <p:nvPr/>
        </p:nvPicPr>
        <p:blipFill>
          <a:blip r:embed="rId3"/>
          <a:stretch>
            <a:fillRect/>
          </a:stretch>
        </p:blipFill>
        <p:spPr>
          <a:xfrm>
            <a:off x="10416944" y="252144"/>
            <a:ext cx="1520804" cy="241540"/>
          </a:xfrm>
          <a:prstGeom prst="rect">
            <a:avLst/>
          </a:prstGeom>
        </p:spPr>
      </p:pic>
      <p:pic>
        <p:nvPicPr>
          <p:cNvPr id="2" name="图片 1"/>
          <p:cNvPicPr>
            <a:picLocks noChangeAspect="1"/>
          </p:cNvPicPr>
          <p:nvPr/>
        </p:nvPicPr>
        <p:blipFill>
          <a:blip r:embed="rId4"/>
          <a:stretch>
            <a:fillRect/>
          </a:stretch>
        </p:blipFill>
        <p:spPr>
          <a:xfrm>
            <a:off x="29210" y="48260"/>
            <a:ext cx="4161155" cy="676148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sz="3600" b="1" dirty="0">
                <a:solidFill>
                  <a:schemeClr val="tx1">
                    <a:lumMod val="50000"/>
                    <a:lumOff val="50000"/>
                  </a:schemeClr>
                </a:solidFill>
                <a:latin typeface="Times New Roman" panose="02020603050405020304" charset="0"/>
                <a:ea typeface="宋体" panose="02010600030101010101" pitchFamily="2" charset="-122"/>
                <a:sym typeface="+mn-ea"/>
              </a:rPr>
              <a:t>Unity</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中</a:t>
            </a:r>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PBS</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分析</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sp>
        <p:nvSpPr>
          <p:cNvPr id="12" name="文本框 11"/>
          <p:cNvSpPr txBox="1"/>
          <p:nvPr/>
        </p:nvSpPr>
        <p:spPr>
          <a:xfrm>
            <a:off x="1249045" y="1062990"/>
            <a:ext cx="1816100" cy="583565"/>
          </a:xfrm>
          <a:prstGeom prst="rect">
            <a:avLst/>
          </a:prstGeom>
          <a:noFill/>
        </p:spPr>
        <p:txBody>
          <a:bodyPr wrap="none" rtlCol="0">
            <a:spAutoFit/>
          </a:bodyPr>
          <a:lstStyle/>
          <a:p>
            <a:pPr algn="l"/>
            <a:r>
              <a:rPr lang="zh-CN" altLang="en-US" sz="3200" b="1" dirty="0">
                <a:latin typeface="Times New Roman" panose="02020603050405020304" charset="0"/>
                <a:ea typeface="宋体" panose="02010600030101010101" pitchFamily="2" charset="-122"/>
                <a:cs typeface="Times New Roman" panose="02020603050405020304" charset="0"/>
                <a:sym typeface="+mn-ea"/>
              </a:rPr>
              <a:t>工作流程</a:t>
            </a:r>
          </a:p>
        </p:txBody>
      </p:sp>
      <p:sp>
        <p:nvSpPr>
          <p:cNvPr id="5" name="文本框 2"/>
          <p:cNvSpPr txBox="1"/>
          <p:nvPr/>
        </p:nvSpPr>
        <p:spPr>
          <a:xfrm>
            <a:off x="1249045" y="1887220"/>
            <a:ext cx="9664700" cy="1753235"/>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en-US" altLang="zh-CN" sz="2400" dirty="0">
                <a:latin typeface="Times New Roman" panose="02020603050405020304" charset="0"/>
                <a:ea typeface="宋体" panose="02010600030101010101" pitchFamily="2" charset="-122"/>
                <a:cs typeface="Times New Roman" panose="02020603050405020304" charset="0"/>
              </a:rPr>
              <a:t>Unity</a:t>
            </a:r>
            <a:r>
              <a:rPr lang="zh-CN" altLang="en-US" sz="2400" dirty="0">
                <a:latin typeface="Times New Roman" panose="02020603050405020304" charset="0"/>
                <a:ea typeface="宋体" panose="02010600030101010101" pitchFamily="2" charset="-122"/>
                <a:cs typeface="Times New Roman" panose="02020603050405020304" charset="0"/>
              </a:rPr>
              <a:t>支持两种流行的基于物理的工作流程：金属工作流和高光反射工作流。其中金属工作流是默认的工作流程。两种工作流可以实现相同的效果，只是参数和实现方式有区别。</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sz="3600" b="1" dirty="0">
                <a:solidFill>
                  <a:schemeClr val="tx1">
                    <a:lumMod val="50000"/>
                    <a:lumOff val="50000"/>
                  </a:schemeClr>
                </a:solidFill>
                <a:latin typeface="Times New Roman" panose="02020603050405020304" charset="0"/>
                <a:ea typeface="宋体" panose="02010600030101010101" pitchFamily="2" charset="-122"/>
                <a:sym typeface="+mn-ea"/>
              </a:rPr>
              <a:t>Unity</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中</a:t>
            </a:r>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PBS</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分析</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sp>
        <p:nvSpPr>
          <p:cNvPr id="12" name="文本框 11"/>
          <p:cNvSpPr txBox="1"/>
          <p:nvPr/>
        </p:nvSpPr>
        <p:spPr>
          <a:xfrm>
            <a:off x="1249045" y="1062990"/>
            <a:ext cx="2632710" cy="583565"/>
          </a:xfrm>
          <a:prstGeom prst="rect">
            <a:avLst/>
          </a:prstGeom>
          <a:noFill/>
        </p:spPr>
        <p:txBody>
          <a:bodyPr wrap="none" rtlCol="0">
            <a:spAutoFit/>
          </a:bodyPr>
          <a:lstStyle/>
          <a:p>
            <a:pPr algn="l"/>
            <a:r>
              <a:rPr lang="zh-CN" altLang="en-US" sz="3200" b="1" dirty="0">
                <a:latin typeface="Times New Roman" panose="02020603050405020304" charset="0"/>
                <a:ea typeface="宋体" panose="02010600030101010101" pitchFamily="2" charset="-122"/>
                <a:cs typeface="Times New Roman" panose="02020603050405020304" charset="0"/>
                <a:sym typeface="+mn-ea"/>
              </a:rPr>
              <a:t>工作流程区别</a:t>
            </a:r>
          </a:p>
        </p:txBody>
      </p:sp>
      <p:sp>
        <p:nvSpPr>
          <p:cNvPr id="5" name="文本框 2"/>
          <p:cNvSpPr txBox="1"/>
          <p:nvPr/>
        </p:nvSpPr>
        <p:spPr>
          <a:xfrm>
            <a:off x="1249045" y="1887220"/>
            <a:ext cx="9664700" cy="1753235"/>
          </a:xfrm>
          <a:prstGeom prst="rect">
            <a:avLst/>
          </a:prstGeom>
          <a:noFill/>
          <a:ln w="9525">
            <a:noFill/>
          </a:ln>
        </p:spPr>
        <p:txBody>
          <a:bodyPr wrap="square" anchor="t">
            <a:spAutoFit/>
          </a:bodyPr>
          <a:lstStyle/>
          <a:p>
            <a:pPr marL="342900" indent="-342900" algn="just" fontAlgn="auto">
              <a:lnSpc>
                <a:spcPct val="150000"/>
              </a:lnSpc>
              <a:buFont typeface="Arial" panose="020B0604020202020204" pitchFamily="34" charset="0"/>
              <a:buChar char="•"/>
            </a:pPr>
            <a:r>
              <a:rPr lang="zh-CN" altLang="en-US" sz="2400" dirty="0">
                <a:latin typeface="Times New Roman" panose="02020603050405020304" charset="0"/>
                <a:ea typeface="宋体" panose="02010600030101010101" pitchFamily="2" charset="-122"/>
                <a:cs typeface="Times New Roman" panose="02020603050405020304" charset="0"/>
              </a:rPr>
              <a:t>金属工作流：定义了材质表面的金属制。高光反射颜色需要由漫反射和金属制衍生出来。</a:t>
            </a:r>
          </a:p>
          <a:p>
            <a:pPr marL="342900" indent="-342900" algn="just" fontAlgn="auto">
              <a:lnSpc>
                <a:spcPct val="150000"/>
              </a:lnSpc>
              <a:buFont typeface="Arial" panose="020B0604020202020204" pitchFamily="34" charset="0"/>
              <a:buChar char="•"/>
            </a:pPr>
            <a:r>
              <a:rPr lang="zh-CN" altLang="en-US" sz="2400" dirty="0">
                <a:latin typeface="Times New Roman" panose="02020603050405020304" charset="0"/>
                <a:ea typeface="宋体" panose="02010600030101010101" pitchFamily="2" charset="-122"/>
                <a:cs typeface="Times New Roman" panose="02020603050405020304" charset="0"/>
              </a:rPr>
              <a:t>高光反射工作流：直接指定表面的高光反射颜色。</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sz="3600" b="1" dirty="0">
                <a:solidFill>
                  <a:schemeClr val="tx1">
                    <a:lumMod val="50000"/>
                    <a:lumOff val="50000"/>
                  </a:schemeClr>
                </a:solidFill>
                <a:latin typeface="Times New Roman" panose="02020603050405020304" charset="0"/>
                <a:ea typeface="宋体" panose="02010600030101010101" pitchFamily="2" charset="-122"/>
                <a:sym typeface="+mn-ea"/>
              </a:rPr>
              <a:t>Unity</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中</a:t>
            </a:r>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PBS</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分析</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sp>
        <p:nvSpPr>
          <p:cNvPr id="12" name="文本框 11"/>
          <p:cNvSpPr txBox="1"/>
          <p:nvPr/>
        </p:nvSpPr>
        <p:spPr>
          <a:xfrm>
            <a:off x="1249045" y="1062990"/>
            <a:ext cx="2224405" cy="583565"/>
          </a:xfrm>
          <a:prstGeom prst="rect">
            <a:avLst/>
          </a:prstGeom>
          <a:noFill/>
        </p:spPr>
        <p:txBody>
          <a:bodyPr wrap="none" rtlCol="0">
            <a:spAutoFit/>
          </a:bodyPr>
          <a:lstStyle/>
          <a:p>
            <a:pPr algn="l"/>
            <a:r>
              <a:rPr lang="zh-CN" altLang="en-US" sz="3200" b="1" dirty="0">
                <a:latin typeface="Times New Roman" panose="02020603050405020304" charset="0"/>
                <a:ea typeface="宋体" panose="02010600030101010101" pitchFamily="2" charset="-122"/>
                <a:cs typeface="Times New Roman" panose="02020603050405020304" charset="0"/>
                <a:sym typeface="+mn-ea"/>
              </a:rPr>
              <a:t>金属工作流</a:t>
            </a:r>
          </a:p>
        </p:txBody>
      </p:sp>
      <p:pic>
        <p:nvPicPr>
          <p:cNvPr id="8" name="图片 7"/>
          <p:cNvPicPr>
            <a:picLocks noChangeAspect="1"/>
          </p:cNvPicPr>
          <p:nvPr/>
        </p:nvPicPr>
        <p:blipFill>
          <a:blip r:embed="rId6"/>
          <a:stretch>
            <a:fillRect/>
          </a:stretch>
        </p:blipFill>
        <p:spPr>
          <a:xfrm>
            <a:off x="4401185" y="1214755"/>
            <a:ext cx="3855085" cy="5454015"/>
          </a:xfrm>
          <a:prstGeom prst="rect">
            <a:avLst/>
          </a:prstGeom>
        </p:spPr>
      </p:pic>
      <p:sp>
        <p:nvSpPr>
          <p:cNvPr id="9" name="文本框 8">
            <a:extLst>
              <a:ext uri="{FF2B5EF4-FFF2-40B4-BE49-F238E27FC236}">
                <a16:creationId xmlns:a16="http://schemas.microsoft.com/office/drawing/2014/main" id="{738B7227-7662-4E2C-BD81-ED699DDC42A1}"/>
              </a:ext>
            </a:extLst>
          </p:cNvPr>
          <p:cNvSpPr txBox="1"/>
          <p:nvPr/>
        </p:nvSpPr>
        <p:spPr>
          <a:xfrm>
            <a:off x="8619492" y="6011148"/>
            <a:ext cx="3468372" cy="369332"/>
          </a:xfrm>
          <a:prstGeom prst="rect">
            <a:avLst/>
          </a:prstGeom>
          <a:noFill/>
        </p:spPr>
        <p:txBody>
          <a:bodyPr wrap="square" rtlCol="0">
            <a:spAutoFit/>
          </a:bodyPr>
          <a:lstStyle/>
          <a:p>
            <a:r>
              <a:rPr lang="zh-CN" altLang="en-US" dirty="0"/>
              <a:t>左侧图片来源：</a:t>
            </a:r>
            <a:r>
              <a:rPr lang="en-US" altLang="zh-CN" dirty="0"/>
              <a:t>Unity </a:t>
            </a:r>
            <a:r>
              <a:rPr lang="zh-CN" altLang="en-US" dirty="0"/>
              <a:t>官方</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sp>
        <p:nvSpPr>
          <p:cNvPr id="18438" name="文本框 2"/>
          <p:cNvSpPr txBox="1"/>
          <p:nvPr/>
        </p:nvSpPr>
        <p:spPr>
          <a:xfrm>
            <a:off x="1249045" y="1887220"/>
            <a:ext cx="9664700" cy="2306955"/>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zh-CN" altLang="en-US" sz="2400" dirty="0">
                <a:latin typeface="Times New Roman" panose="02020603050405020304" charset="0"/>
                <a:ea typeface="宋体" panose="02010600030101010101" pitchFamily="2" charset="-122"/>
                <a:cs typeface="Times New Roman" panose="02020603050405020304" charset="0"/>
              </a:rPr>
              <a:t>PBR（Physically Based Rendering 基于物理的渲染）是一种渲染方式。不是</a:t>
            </a:r>
            <a:r>
              <a:rPr lang="en-US" altLang="zh-CN" sz="2400" dirty="0">
                <a:latin typeface="Times New Roman" panose="02020603050405020304" charset="0"/>
                <a:ea typeface="宋体" panose="02010600030101010101" pitchFamily="2" charset="-122"/>
                <a:cs typeface="Times New Roman" panose="02020603050405020304" charset="0"/>
              </a:rPr>
              <a:t>“</a:t>
            </a:r>
            <a:r>
              <a:rPr lang="zh-CN" altLang="en-US" sz="2400" dirty="0">
                <a:latin typeface="Times New Roman" panose="02020603050405020304" charset="0"/>
                <a:ea typeface="宋体" panose="02010600030101010101" pitchFamily="2" charset="-122"/>
                <a:cs typeface="Times New Roman" panose="02020603050405020304" charset="0"/>
              </a:rPr>
              <a:t>一项</a:t>
            </a:r>
            <a:r>
              <a:rPr lang="en-US" altLang="zh-CN" sz="2400" dirty="0">
                <a:latin typeface="Times New Roman" panose="02020603050405020304" charset="0"/>
                <a:ea typeface="宋体" panose="02010600030101010101" pitchFamily="2" charset="-122"/>
                <a:cs typeface="Times New Roman" panose="02020603050405020304" charset="0"/>
              </a:rPr>
              <a:t>”</a:t>
            </a:r>
            <a:r>
              <a:rPr lang="zh-CN" altLang="en-US" sz="2400" dirty="0">
                <a:latin typeface="Times New Roman" panose="02020603050405020304" charset="0"/>
                <a:ea typeface="宋体" panose="02010600030101010101" pitchFamily="2" charset="-122"/>
                <a:cs typeface="Times New Roman" panose="02020603050405020304" charset="0"/>
              </a:rPr>
              <a:t>技术，是指使用基于物理原理和微平面理论建模的着色/光照模型，以及使用从现实中测量的表面参数来准确表示真实世界材质的渲染理念，一系列技术的集合，包含GI、AO、PBS等技术。</a:t>
            </a:r>
          </a:p>
        </p:txBody>
      </p:sp>
      <p:sp>
        <p:nvSpPr>
          <p:cNvPr id="12" name="文本框 11"/>
          <p:cNvSpPr txBox="1"/>
          <p:nvPr/>
        </p:nvSpPr>
        <p:spPr>
          <a:xfrm>
            <a:off x="1249045" y="1062990"/>
            <a:ext cx="995680" cy="583565"/>
          </a:xfrm>
          <a:prstGeom prst="rect">
            <a:avLst/>
          </a:prstGeom>
          <a:noFill/>
        </p:spPr>
        <p:txBody>
          <a:bodyPr wrap="none" rtlCol="0">
            <a:spAutoFit/>
          </a:bodyPr>
          <a:lstStyle/>
          <a:p>
            <a:r>
              <a:rPr lang="en-US" altLang="zh-CN" sz="3200" b="1" dirty="0">
                <a:latin typeface="Times New Roman" panose="02020603050405020304" charset="0"/>
                <a:ea typeface="宋体" panose="02010600030101010101" pitchFamily="2" charset="-122"/>
                <a:cs typeface="Times New Roman" panose="02020603050405020304" charset="0"/>
              </a:rPr>
              <a:t>PBR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sz="3600" b="1" dirty="0">
                <a:solidFill>
                  <a:schemeClr val="tx1">
                    <a:lumMod val="50000"/>
                    <a:lumOff val="50000"/>
                  </a:schemeClr>
                </a:solidFill>
                <a:latin typeface="Times New Roman" panose="02020603050405020304" charset="0"/>
                <a:ea typeface="宋体" panose="02010600030101010101" pitchFamily="2" charset="-122"/>
                <a:sym typeface="+mn-ea"/>
              </a:rPr>
              <a:t>Unity</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中</a:t>
            </a:r>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PBS</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分析</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sp>
        <p:nvSpPr>
          <p:cNvPr id="12" name="文本框 11"/>
          <p:cNvSpPr txBox="1"/>
          <p:nvPr/>
        </p:nvSpPr>
        <p:spPr>
          <a:xfrm>
            <a:off x="1249045" y="1062990"/>
            <a:ext cx="3041015" cy="583565"/>
          </a:xfrm>
          <a:prstGeom prst="rect">
            <a:avLst/>
          </a:prstGeom>
          <a:noFill/>
        </p:spPr>
        <p:txBody>
          <a:bodyPr wrap="none" rtlCol="0">
            <a:spAutoFit/>
          </a:bodyPr>
          <a:lstStyle/>
          <a:p>
            <a:pPr algn="l"/>
            <a:r>
              <a:rPr lang="zh-CN" altLang="en-US" sz="3200" b="1" dirty="0">
                <a:latin typeface="Times New Roman" panose="02020603050405020304" charset="0"/>
                <a:ea typeface="宋体" panose="02010600030101010101" pitchFamily="2" charset="-122"/>
                <a:cs typeface="Times New Roman" panose="02020603050405020304" charset="0"/>
                <a:sym typeface="+mn-ea"/>
              </a:rPr>
              <a:t>高光反射工作流</a:t>
            </a:r>
          </a:p>
        </p:txBody>
      </p:sp>
      <p:pic>
        <p:nvPicPr>
          <p:cNvPr id="4" name="图片 3"/>
          <p:cNvPicPr>
            <a:picLocks noChangeAspect="1"/>
          </p:cNvPicPr>
          <p:nvPr/>
        </p:nvPicPr>
        <p:blipFill>
          <a:blip r:embed="rId6"/>
          <a:stretch>
            <a:fillRect/>
          </a:stretch>
        </p:blipFill>
        <p:spPr>
          <a:xfrm>
            <a:off x="4408805" y="1223010"/>
            <a:ext cx="3823335" cy="5410835"/>
          </a:xfrm>
          <a:prstGeom prst="rect">
            <a:avLst/>
          </a:prstGeom>
        </p:spPr>
      </p:pic>
      <p:sp>
        <p:nvSpPr>
          <p:cNvPr id="8" name="文本框 7">
            <a:extLst>
              <a:ext uri="{FF2B5EF4-FFF2-40B4-BE49-F238E27FC236}">
                <a16:creationId xmlns:a16="http://schemas.microsoft.com/office/drawing/2014/main" id="{11543CAD-B599-493F-8167-EA7E30D4C02D}"/>
              </a:ext>
            </a:extLst>
          </p:cNvPr>
          <p:cNvSpPr txBox="1"/>
          <p:nvPr/>
        </p:nvSpPr>
        <p:spPr>
          <a:xfrm>
            <a:off x="8469376" y="6000988"/>
            <a:ext cx="3468372" cy="369332"/>
          </a:xfrm>
          <a:prstGeom prst="rect">
            <a:avLst/>
          </a:prstGeom>
          <a:noFill/>
        </p:spPr>
        <p:txBody>
          <a:bodyPr wrap="square" rtlCol="0">
            <a:spAutoFit/>
          </a:bodyPr>
          <a:lstStyle/>
          <a:p>
            <a:r>
              <a:rPr lang="zh-CN" altLang="en-US" dirty="0"/>
              <a:t>左侧图片来源：</a:t>
            </a:r>
            <a:r>
              <a:rPr lang="en-US" altLang="zh-CN" dirty="0"/>
              <a:t>Unity </a:t>
            </a:r>
            <a:r>
              <a:rPr lang="zh-CN" altLang="en-US" dirty="0"/>
              <a:t>官方</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sz="3600" b="1" dirty="0">
                <a:solidFill>
                  <a:schemeClr val="tx1">
                    <a:lumMod val="50000"/>
                    <a:lumOff val="50000"/>
                  </a:schemeClr>
                </a:solidFill>
                <a:latin typeface="Times New Roman" panose="02020603050405020304" charset="0"/>
                <a:ea typeface="宋体" panose="02010600030101010101" pitchFamily="2" charset="-122"/>
                <a:sym typeface="+mn-ea"/>
              </a:rPr>
              <a:t>Unity</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中</a:t>
            </a:r>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PBS</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分析</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sp>
        <p:nvSpPr>
          <p:cNvPr id="12" name="文本框 11"/>
          <p:cNvSpPr txBox="1"/>
          <p:nvPr/>
        </p:nvSpPr>
        <p:spPr>
          <a:xfrm>
            <a:off x="1249045" y="1062990"/>
            <a:ext cx="3484880" cy="583565"/>
          </a:xfrm>
          <a:prstGeom prst="rect">
            <a:avLst/>
          </a:prstGeom>
          <a:noFill/>
        </p:spPr>
        <p:txBody>
          <a:bodyPr wrap="none" rtlCol="0">
            <a:spAutoFit/>
          </a:bodyPr>
          <a:lstStyle/>
          <a:p>
            <a:pPr algn="l"/>
            <a:r>
              <a:rPr lang="en-US" altLang="zh-CN" sz="3200" b="1">
                <a:latin typeface="Times New Roman" panose="02020603050405020304" charset="0"/>
                <a:ea typeface="宋体" panose="02010600030101010101" pitchFamily="2" charset="-122"/>
                <a:cs typeface="Times New Roman" panose="02020603050405020304" charset="0"/>
                <a:sym typeface="+mn-ea"/>
              </a:rPr>
              <a:t>Unity</a:t>
            </a:r>
            <a:r>
              <a:rPr lang="zh-CN" altLang="en-US" sz="3200" b="1">
                <a:latin typeface="Times New Roman" panose="02020603050405020304" charset="0"/>
                <a:ea typeface="宋体" panose="02010600030101010101" pitchFamily="2" charset="-122"/>
                <a:cs typeface="Times New Roman" panose="02020603050405020304" charset="0"/>
                <a:sym typeface="+mn-ea"/>
              </a:rPr>
              <a:t>中</a:t>
            </a:r>
            <a:r>
              <a:rPr lang="en-US" altLang="zh-CN" sz="3200" b="1">
                <a:latin typeface="Times New Roman" panose="02020603050405020304" charset="0"/>
                <a:ea typeface="宋体" panose="02010600030101010101" pitchFamily="2" charset="-122"/>
                <a:cs typeface="Times New Roman" panose="02020603050405020304" charset="0"/>
                <a:sym typeface="+mn-ea"/>
              </a:rPr>
              <a:t>BRDF</a:t>
            </a:r>
            <a:r>
              <a:rPr lang="zh-CN" altLang="en-US" sz="3200" b="1">
                <a:latin typeface="Times New Roman" panose="02020603050405020304" charset="0"/>
                <a:ea typeface="宋体" panose="02010600030101010101" pitchFamily="2" charset="-122"/>
                <a:cs typeface="Times New Roman" panose="02020603050405020304" charset="0"/>
                <a:sym typeface="+mn-ea"/>
              </a:rPr>
              <a:t>函数</a:t>
            </a:r>
          </a:p>
        </p:txBody>
      </p:sp>
      <p:pic>
        <p:nvPicPr>
          <p:cNvPr id="4" name="图片 3"/>
          <p:cNvPicPr>
            <a:picLocks noChangeAspect="1"/>
          </p:cNvPicPr>
          <p:nvPr/>
        </p:nvPicPr>
        <p:blipFill>
          <a:blip r:embed="rId6"/>
          <a:stretch>
            <a:fillRect/>
          </a:stretch>
        </p:blipFill>
        <p:spPr>
          <a:xfrm>
            <a:off x="2466975" y="1997710"/>
            <a:ext cx="7258050" cy="32956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2"/>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3"/>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sz="3600" b="1" dirty="0">
                <a:solidFill>
                  <a:schemeClr val="tx1">
                    <a:lumMod val="50000"/>
                    <a:lumOff val="50000"/>
                  </a:schemeClr>
                </a:solidFill>
                <a:latin typeface="Times New Roman" panose="02020603050405020304" charset="0"/>
                <a:ea typeface="宋体" panose="02010600030101010101" pitchFamily="2" charset="-122"/>
                <a:sym typeface="+mn-ea"/>
              </a:rPr>
              <a:t>Unity</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中</a:t>
            </a:r>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PBS</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分析</a:t>
            </a:r>
          </a:p>
        </p:txBody>
      </p:sp>
      <p:pic>
        <p:nvPicPr>
          <p:cNvPr id="16" name="图片 15"/>
          <p:cNvPicPr>
            <a:picLocks noChangeAspect="1"/>
          </p:cNvPicPr>
          <p:nvPr>
            <p:custDataLst>
              <p:tags r:id="rId4"/>
            </p:custDataLst>
          </p:nvPr>
        </p:nvPicPr>
        <p:blipFill>
          <a:blip r:embed="rId6"/>
          <a:stretch>
            <a:fillRect/>
          </a:stretch>
        </p:blipFill>
        <p:spPr>
          <a:xfrm>
            <a:off x="10416944" y="252144"/>
            <a:ext cx="1520804" cy="241540"/>
          </a:xfrm>
          <a:prstGeom prst="rect">
            <a:avLst/>
          </a:prstGeom>
        </p:spPr>
      </p:pic>
      <p:sp>
        <p:nvSpPr>
          <p:cNvPr id="12" name="文本框 11"/>
          <p:cNvSpPr txBox="1"/>
          <p:nvPr/>
        </p:nvSpPr>
        <p:spPr>
          <a:xfrm>
            <a:off x="1249045" y="1062990"/>
            <a:ext cx="3615055" cy="583565"/>
          </a:xfrm>
          <a:prstGeom prst="rect">
            <a:avLst/>
          </a:prstGeom>
          <a:noFill/>
        </p:spPr>
        <p:txBody>
          <a:bodyPr wrap="none" rtlCol="0">
            <a:spAutoFit/>
          </a:bodyPr>
          <a:lstStyle/>
          <a:p>
            <a:pPr algn="l"/>
            <a:r>
              <a:rPr lang="en-US" altLang="zh-CN" sz="3200" b="1">
                <a:latin typeface="Times New Roman" panose="02020603050405020304" charset="0"/>
                <a:ea typeface="宋体" panose="02010600030101010101" pitchFamily="2" charset="-122"/>
                <a:cs typeface="Times New Roman" panose="02020603050405020304" charset="0"/>
                <a:sym typeface="+mn-ea"/>
              </a:rPr>
              <a:t>BRDF1_Unity_PBS</a:t>
            </a:r>
          </a:p>
        </p:txBody>
      </p:sp>
      <p:graphicFrame>
        <p:nvGraphicFramePr>
          <p:cNvPr id="2" name="对象 1">
            <a:hlinkClick r:id="" action="ppaction://ole?verb=0"/>
          </p:cNvPr>
          <p:cNvGraphicFramePr>
            <a:graphicFrameLocks noChangeAspect="1"/>
          </p:cNvGraphicFramePr>
          <p:nvPr/>
        </p:nvGraphicFramePr>
        <p:xfrm>
          <a:off x="3268028" y="1924050"/>
          <a:ext cx="5014595" cy="1057275"/>
        </p:xfrm>
        <a:graphic>
          <a:graphicData uri="http://schemas.openxmlformats.org/presentationml/2006/ole">
            <mc:AlternateContent xmlns:mc="http://schemas.openxmlformats.org/markup-compatibility/2006">
              <mc:Choice xmlns:v="urn:schemas-microsoft-com:vml" Requires="v">
                <p:oleObj spid="_x0000_s13321" r:id="rId7" imgW="2108200" imgH="444500" progId="Equation.KSEE3">
                  <p:embed/>
                </p:oleObj>
              </mc:Choice>
              <mc:Fallback>
                <p:oleObj r:id="rId7" imgW="2108200" imgH="444500" progId="Equation.KSEE3">
                  <p:embed/>
                  <p:pic>
                    <p:nvPicPr>
                      <p:cNvPr id="0" name="图片 5120"/>
                      <p:cNvPicPr/>
                      <p:nvPr/>
                    </p:nvPicPr>
                    <p:blipFill>
                      <a:blip r:embed="rId8"/>
                      <a:stretch>
                        <a:fillRect/>
                      </a:stretch>
                    </p:blipFill>
                    <p:spPr>
                      <a:xfrm>
                        <a:off x="3268028" y="1924050"/>
                        <a:ext cx="5014595" cy="1057275"/>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3600450" y="4282758"/>
          <a:ext cx="4349750" cy="1029335"/>
        </p:xfrm>
        <a:graphic>
          <a:graphicData uri="http://schemas.openxmlformats.org/presentationml/2006/ole">
            <mc:AlternateContent xmlns:mc="http://schemas.openxmlformats.org/markup-compatibility/2006">
              <mc:Choice xmlns:v="urn:schemas-microsoft-com:vml" Requires="v">
                <p:oleObj spid="_x0000_s13322" r:id="rId9" imgW="1879600" imgH="444500" progId="Equation.KSEE3">
                  <p:embed/>
                </p:oleObj>
              </mc:Choice>
              <mc:Fallback>
                <p:oleObj r:id="rId9" imgW="1879600" imgH="444500" progId="Equation.KSEE3">
                  <p:embed/>
                  <p:pic>
                    <p:nvPicPr>
                      <p:cNvPr id="0" name="图片 6144"/>
                      <p:cNvPicPr/>
                      <p:nvPr/>
                    </p:nvPicPr>
                    <p:blipFill>
                      <a:blip r:embed="rId10"/>
                      <a:stretch>
                        <a:fillRect/>
                      </a:stretch>
                    </p:blipFill>
                    <p:spPr>
                      <a:xfrm>
                        <a:off x="3600450" y="4282758"/>
                        <a:ext cx="4349750" cy="1029335"/>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3323273" y="5562918"/>
          <a:ext cx="5545455" cy="608965"/>
        </p:xfrm>
        <a:graphic>
          <a:graphicData uri="http://schemas.openxmlformats.org/presentationml/2006/ole">
            <mc:AlternateContent xmlns:mc="http://schemas.openxmlformats.org/markup-compatibility/2006">
              <mc:Choice xmlns:v="urn:schemas-microsoft-com:vml" Requires="v">
                <p:oleObj spid="_x0000_s13323" r:id="rId11" imgW="2197100" imgH="241300" progId="Equation.KSEE3">
                  <p:embed/>
                </p:oleObj>
              </mc:Choice>
              <mc:Fallback>
                <p:oleObj r:id="rId11" imgW="2197100" imgH="241300" progId="Equation.KSEE3">
                  <p:embed/>
                  <p:pic>
                    <p:nvPicPr>
                      <p:cNvPr id="0" name="图片 3072"/>
                      <p:cNvPicPr/>
                      <p:nvPr/>
                    </p:nvPicPr>
                    <p:blipFill>
                      <a:blip r:embed="rId12"/>
                      <a:stretch>
                        <a:fillRect/>
                      </a:stretch>
                    </p:blipFill>
                    <p:spPr>
                      <a:xfrm>
                        <a:off x="3323273" y="5562918"/>
                        <a:ext cx="5545455" cy="608965"/>
                      </a:xfrm>
                      <a:prstGeom prst="rect">
                        <a:avLst/>
                      </a:prstGeom>
                    </p:spPr>
                  </p:pic>
                </p:oleObj>
              </mc:Fallback>
            </mc:AlternateContent>
          </a:graphicData>
        </a:graphic>
      </p:graphicFrame>
      <p:graphicFrame>
        <p:nvGraphicFramePr>
          <p:cNvPr id="8" name="对象 7">
            <a:hlinkClick r:id="" action="ppaction://ole?verb=0"/>
          </p:cNvPr>
          <p:cNvGraphicFramePr>
            <a:graphicFrameLocks noChangeAspect="1"/>
          </p:cNvGraphicFramePr>
          <p:nvPr/>
        </p:nvGraphicFramePr>
        <p:xfrm>
          <a:off x="3152140" y="3234055"/>
          <a:ext cx="5248275" cy="798195"/>
        </p:xfrm>
        <a:graphic>
          <a:graphicData uri="http://schemas.openxmlformats.org/presentationml/2006/ole">
            <mc:AlternateContent xmlns:mc="http://schemas.openxmlformats.org/markup-compatibility/2006">
              <mc:Choice xmlns:v="urn:schemas-microsoft-com:vml" Requires="v">
                <p:oleObj spid="_x0000_s13324" r:id="rId13" imgW="2755900" imgH="419100" progId="Equation.KSEE3">
                  <p:embed/>
                </p:oleObj>
              </mc:Choice>
              <mc:Fallback>
                <p:oleObj r:id="rId13" imgW="2755900" imgH="419100" progId="Equation.KSEE3">
                  <p:embed/>
                  <p:pic>
                    <p:nvPicPr>
                      <p:cNvPr id="0" name="图片 7168"/>
                      <p:cNvPicPr/>
                      <p:nvPr/>
                    </p:nvPicPr>
                    <p:blipFill>
                      <a:blip r:embed="rId14"/>
                      <a:stretch>
                        <a:fillRect/>
                      </a:stretch>
                    </p:blipFill>
                    <p:spPr>
                      <a:xfrm>
                        <a:off x="3152140" y="3234055"/>
                        <a:ext cx="5248275" cy="798195"/>
                      </a:xfrm>
                      <a:prstGeom prst="rect">
                        <a:avLst/>
                      </a:prstGeom>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2"/>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3"/>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sz="3600" b="1" dirty="0">
                <a:solidFill>
                  <a:schemeClr val="tx1">
                    <a:lumMod val="50000"/>
                    <a:lumOff val="50000"/>
                  </a:schemeClr>
                </a:solidFill>
                <a:latin typeface="Times New Roman" panose="02020603050405020304" charset="0"/>
                <a:ea typeface="宋体" panose="02010600030101010101" pitchFamily="2" charset="-122"/>
                <a:sym typeface="+mn-ea"/>
              </a:rPr>
              <a:t>Unity</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中</a:t>
            </a:r>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PBS</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分析</a:t>
            </a:r>
          </a:p>
        </p:txBody>
      </p:sp>
      <p:pic>
        <p:nvPicPr>
          <p:cNvPr id="16" name="图片 15"/>
          <p:cNvPicPr>
            <a:picLocks noChangeAspect="1"/>
          </p:cNvPicPr>
          <p:nvPr>
            <p:custDataLst>
              <p:tags r:id="rId4"/>
            </p:custDataLst>
          </p:nvPr>
        </p:nvPicPr>
        <p:blipFill>
          <a:blip r:embed="rId6"/>
          <a:stretch>
            <a:fillRect/>
          </a:stretch>
        </p:blipFill>
        <p:spPr>
          <a:xfrm>
            <a:off x="10416944" y="252144"/>
            <a:ext cx="1520804" cy="241540"/>
          </a:xfrm>
          <a:prstGeom prst="rect">
            <a:avLst/>
          </a:prstGeom>
        </p:spPr>
      </p:pic>
      <p:sp>
        <p:nvSpPr>
          <p:cNvPr id="12" name="文本框 11"/>
          <p:cNvSpPr txBox="1"/>
          <p:nvPr/>
        </p:nvSpPr>
        <p:spPr>
          <a:xfrm>
            <a:off x="1249045" y="1062990"/>
            <a:ext cx="3615055" cy="583565"/>
          </a:xfrm>
          <a:prstGeom prst="rect">
            <a:avLst/>
          </a:prstGeom>
          <a:noFill/>
        </p:spPr>
        <p:txBody>
          <a:bodyPr wrap="none" rtlCol="0">
            <a:spAutoFit/>
          </a:bodyPr>
          <a:lstStyle/>
          <a:p>
            <a:pPr algn="l"/>
            <a:r>
              <a:rPr lang="en-US" altLang="zh-CN" sz="3200" b="1" dirty="0">
                <a:latin typeface="Times New Roman" panose="02020603050405020304" charset="0"/>
                <a:ea typeface="宋体" panose="02010600030101010101" pitchFamily="2" charset="-122"/>
                <a:cs typeface="Times New Roman" panose="02020603050405020304" charset="0"/>
                <a:sym typeface="+mn-ea"/>
              </a:rPr>
              <a:t>BRDF2_Unity_PBS</a:t>
            </a:r>
          </a:p>
        </p:txBody>
      </p:sp>
      <p:graphicFrame>
        <p:nvGraphicFramePr>
          <p:cNvPr id="2" name="对象 1">
            <a:hlinkClick r:id="" action="ppaction://ole?verb=0"/>
          </p:cNvPr>
          <p:cNvGraphicFramePr>
            <a:graphicFrameLocks noChangeAspect="1"/>
          </p:cNvGraphicFramePr>
          <p:nvPr/>
        </p:nvGraphicFramePr>
        <p:xfrm>
          <a:off x="650558" y="2096770"/>
          <a:ext cx="10890250" cy="960120"/>
        </p:xfrm>
        <a:graphic>
          <a:graphicData uri="http://schemas.openxmlformats.org/presentationml/2006/ole">
            <mc:AlternateContent xmlns:mc="http://schemas.openxmlformats.org/markup-compatibility/2006">
              <mc:Choice xmlns:v="urn:schemas-microsoft-com:vml" Requires="v">
                <p:oleObj spid="_x0000_s14343" r:id="rId7" imgW="5041900" imgH="444500" progId="Equation.KSEE3">
                  <p:embed/>
                </p:oleObj>
              </mc:Choice>
              <mc:Fallback>
                <p:oleObj r:id="rId7" imgW="5041900" imgH="444500" progId="Equation.KSEE3">
                  <p:embed/>
                  <p:pic>
                    <p:nvPicPr>
                      <p:cNvPr id="0" name="图片 5120"/>
                      <p:cNvPicPr/>
                      <p:nvPr/>
                    </p:nvPicPr>
                    <p:blipFill>
                      <a:blip r:embed="rId8"/>
                      <a:stretch>
                        <a:fillRect/>
                      </a:stretch>
                    </p:blipFill>
                    <p:spPr>
                      <a:xfrm>
                        <a:off x="650558" y="2096770"/>
                        <a:ext cx="10890250" cy="960120"/>
                      </a:xfrm>
                      <a:prstGeom prst="rect">
                        <a:avLst/>
                      </a:prstGeom>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3265171" y="3509645"/>
          <a:ext cx="5541645" cy="960120"/>
        </p:xfrm>
        <a:graphic>
          <a:graphicData uri="http://schemas.openxmlformats.org/presentationml/2006/ole">
            <mc:AlternateContent xmlns:mc="http://schemas.openxmlformats.org/markup-compatibility/2006">
              <mc:Choice xmlns:v="urn:schemas-microsoft-com:vml" Requires="v">
                <p:oleObj spid="_x0000_s14344" r:id="rId9" imgW="2565400" imgH="444500" progId="Equation.KSEE3">
                  <p:embed/>
                </p:oleObj>
              </mc:Choice>
              <mc:Fallback>
                <p:oleObj r:id="rId9" imgW="2565400" imgH="444500" progId="Equation.KSEE3">
                  <p:embed/>
                  <p:pic>
                    <p:nvPicPr>
                      <p:cNvPr id="0" name="图片 5120"/>
                      <p:cNvPicPr/>
                      <p:nvPr/>
                    </p:nvPicPr>
                    <p:blipFill>
                      <a:blip r:embed="rId10"/>
                      <a:stretch>
                        <a:fillRect/>
                      </a:stretch>
                    </p:blipFill>
                    <p:spPr>
                      <a:xfrm>
                        <a:off x="3265171" y="3509645"/>
                        <a:ext cx="5541645" cy="960120"/>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3133408" y="4949190"/>
          <a:ext cx="5925820" cy="905510"/>
        </p:xfrm>
        <a:graphic>
          <a:graphicData uri="http://schemas.openxmlformats.org/presentationml/2006/ole">
            <mc:AlternateContent xmlns:mc="http://schemas.openxmlformats.org/markup-compatibility/2006">
              <mc:Choice xmlns:v="urn:schemas-microsoft-com:vml" Requires="v">
                <p:oleObj spid="_x0000_s14345" r:id="rId11" imgW="2743200" imgH="419100" progId="Equation.KSEE3">
                  <p:embed/>
                </p:oleObj>
              </mc:Choice>
              <mc:Fallback>
                <p:oleObj r:id="rId11" imgW="2743200" imgH="419100" progId="Equation.KSEE3">
                  <p:embed/>
                  <p:pic>
                    <p:nvPicPr>
                      <p:cNvPr id="0" name="图片 5120"/>
                      <p:cNvPicPr/>
                      <p:nvPr/>
                    </p:nvPicPr>
                    <p:blipFill>
                      <a:blip r:embed="rId12"/>
                      <a:stretch>
                        <a:fillRect/>
                      </a:stretch>
                    </p:blipFill>
                    <p:spPr>
                      <a:xfrm>
                        <a:off x="3133408" y="4949190"/>
                        <a:ext cx="5925820" cy="905510"/>
                      </a:xfrm>
                      <a:prstGeom prst="rect">
                        <a:avLst/>
                      </a:prstGeom>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77975" y="1342390"/>
            <a:ext cx="6746875" cy="3786505"/>
          </a:xfrm>
          <a:prstGeom prst="rect">
            <a:avLst/>
          </a:prstGeom>
        </p:spPr>
      </p:pic>
      <p:sp>
        <p:nvSpPr>
          <p:cNvPr id="3" name="Rectangle 3"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nvSpPr>
        <p:spPr>
          <a:xfrm>
            <a:off x="2744113" y="870981"/>
            <a:ext cx="4660734" cy="1173444"/>
          </a:xfrm>
          <a:prstGeom prst="rect">
            <a:avLst/>
          </a:prstGeom>
          <a:solidFill>
            <a:schemeClr val="bg1"/>
          </a:solidFill>
          <a:ln>
            <a:noFill/>
          </a:ln>
          <a:effectLst>
            <a:outerShdw blurRad="7112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ea typeface="Noto Serif CJK SC Light" panose="02020300000000000000" charset="-122"/>
            </a:endParaRPr>
          </a:p>
        </p:txBody>
      </p:sp>
      <p:sp>
        <p:nvSpPr>
          <p:cNvPr id="4" name="TextBox 4"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3488250" y="1135256"/>
            <a:ext cx="2926080" cy="645160"/>
          </a:xfrm>
          <a:prstGeom prst="rect">
            <a:avLst/>
          </a:prstGeom>
          <a:noFill/>
        </p:spPr>
        <p:txBody>
          <a:bodyPr wrap="none" rtlCol="0">
            <a:spAutoFit/>
          </a:bodyPr>
          <a:lstStyle/>
          <a:p>
            <a:pPr algn="ctr"/>
            <a:r>
              <a:rPr lang="zh-CN" altLang="en-US" sz="3600" dirty="0">
                <a:solidFill>
                  <a:schemeClr val="tx1">
                    <a:lumMod val="50000"/>
                    <a:lumOff val="50000"/>
                  </a:schemeClr>
                </a:solidFill>
                <a:latin typeface="Times New Roman" panose="02020603050405020304" charset="0"/>
                <a:ea typeface="宋体" panose="02010600030101010101" pitchFamily="2" charset="-122"/>
                <a:sym typeface="+mn-ea"/>
              </a:rPr>
              <a:t>实际效果案例</a:t>
            </a:r>
          </a:p>
        </p:txBody>
      </p:sp>
      <p:sp>
        <p:nvSpPr>
          <p:cNvPr id="9" name="矩形 8"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nvSpPr>
        <p:spPr>
          <a:xfrm>
            <a:off x="8447772" y="5129089"/>
            <a:ext cx="1291666" cy="46865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solidFill>
                <a:schemeClr val="tx1">
                  <a:lumMod val="75000"/>
                  <a:lumOff val="25000"/>
                </a:schemeClr>
              </a:solidFill>
            </a:endParaRPr>
          </a:p>
        </p:txBody>
      </p:sp>
      <p:sp>
        <p:nvSpPr>
          <p:cNvPr id="10" name="文本框 9"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8448040" y="5179060"/>
            <a:ext cx="1101725" cy="337185"/>
          </a:xfrm>
          <a:prstGeom prst="rect">
            <a:avLst/>
          </a:prstGeom>
          <a:noFill/>
        </p:spPr>
        <p:txBody>
          <a:bodyPr wrap="square" rtlCol="0">
            <a:spAutoFit/>
          </a:bodyPr>
          <a:lstStyle/>
          <a:p>
            <a:r>
              <a:rPr lang="en-US" altLang="zh-CN" sz="1600" spc="300" dirty="0">
                <a:solidFill>
                  <a:schemeClr val="bg1"/>
                </a:solidFill>
                <a:latin typeface="Futura LT Condensed" panose="02000606050000020003" pitchFamily="2" charset="0"/>
                <a:ea typeface="Futura Condensed Medium" charset="0"/>
                <a:cs typeface="Futura Condensed Medium" charset="0"/>
              </a:rPr>
              <a:t>START</a:t>
            </a:r>
            <a:endParaRPr lang="zh-CN" altLang="en-US" sz="1600" spc="300" dirty="0">
              <a:solidFill>
                <a:schemeClr val="bg1"/>
              </a:solidFill>
              <a:latin typeface="Futura LT Condensed" panose="02000606050000020003" pitchFamily="2" charset="0"/>
              <a:ea typeface="Futura Condensed Medium" charset="0"/>
              <a:cs typeface="Futura Condensed Medium" charset="0"/>
            </a:endParaRPr>
          </a:p>
        </p:txBody>
      </p:sp>
      <p:pic>
        <p:nvPicPr>
          <p:cNvPr id="11" name="图片 10"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2568" y="5259536"/>
            <a:ext cx="187896" cy="187896"/>
          </a:xfrm>
          <a:prstGeom prst="rect">
            <a:avLst/>
          </a:prstGeom>
        </p:spPr>
      </p:pic>
      <p:sp>
        <p:nvSpPr>
          <p:cNvPr id="5" name="e7d195523061f1c0" descr="e7d195523061f1c0d318120d6aeaf1b6ccceb6ba3da59c0775C5DE19DDDEBC09ED96DBD9900D9848D623ECAD1D4904B78047D0015C22C8BE97228BE8B5BFF08FE7A3AE04126DA07312A96C0F69F9BAB712F79AA14FE938169BD7BE5032FF019B3037C91774F38D9422370B8D4034593A19AE9CA36B6BD87D2EE748B0DDB5D5AD6B01C25E66EA10BF"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e7d195523061f1c0d318120d6aeaf1b6ccceb6ba3da59c0775C5DE19DDDEBC09ED96DBD9900D9848D623ECAD1D4904B78047D0015C22C8BE97228BE8B5BFF08FE7A3AE04126DA07312A96C0F69F9BAB712F79AA14FE938169BD7BE5032FF019B3037C91774F38D9422370B8D4034593A19AE9CA36B6BD87D2EE748B0DDB5D5AD6B01C25E66EA10BF</a:t>
            </a:r>
            <a:endParaRPr lang="zh-CN" altLang="en-US" sz="100"/>
          </a:p>
        </p:txBody>
      </p:sp>
      <p:sp>
        <p:nvSpPr>
          <p:cNvPr id="14" name="矩形 13"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nvSpPr>
        <p:spPr>
          <a:xfrm flipV="1">
            <a:off x="0" y="6449786"/>
            <a:ext cx="522514" cy="40821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5" name="矩形 14"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nvSpPr>
        <p:spPr>
          <a:xfrm flipV="1">
            <a:off x="2221598" y="6449786"/>
            <a:ext cx="9970401" cy="40821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pic>
        <p:nvPicPr>
          <p:cNvPr id="16" name="图片 15"/>
          <p:cNvPicPr>
            <a:picLocks noChangeAspect="1"/>
          </p:cNvPicPr>
          <p:nvPr/>
        </p:nvPicPr>
        <p:blipFill>
          <a:blip r:embed="rId4"/>
          <a:stretch>
            <a:fillRect/>
          </a:stretch>
        </p:blipFill>
        <p:spPr>
          <a:xfrm>
            <a:off x="10416944" y="252144"/>
            <a:ext cx="1520804" cy="24154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实际效果案例</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pic>
        <p:nvPicPr>
          <p:cNvPr id="5" name="图片 4"/>
          <p:cNvPicPr>
            <a:picLocks noChangeAspect="1"/>
          </p:cNvPicPr>
          <p:nvPr/>
        </p:nvPicPr>
        <p:blipFill>
          <a:blip r:embed="rId6"/>
          <a:stretch>
            <a:fillRect/>
          </a:stretch>
        </p:blipFill>
        <p:spPr>
          <a:xfrm>
            <a:off x="1581785" y="1146810"/>
            <a:ext cx="9027795" cy="50609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实际效果案例</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pic>
        <p:nvPicPr>
          <p:cNvPr id="2" name="图片 1"/>
          <p:cNvPicPr>
            <a:picLocks noChangeAspect="1"/>
          </p:cNvPicPr>
          <p:nvPr/>
        </p:nvPicPr>
        <p:blipFill>
          <a:blip r:embed="rId6"/>
          <a:stretch>
            <a:fillRect/>
          </a:stretch>
        </p:blipFill>
        <p:spPr>
          <a:xfrm>
            <a:off x="1417320" y="1068705"/>
            <a:ext cx="9357995" cy="529145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实际效果案例</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pic>
        <p:nvPicPr>
          <p:cNvPr id="4" name="图片 3"/>
          <p:cNvPicPr>
            <a:picLocks noChangeAspect="1"/>
          </p:cNvPicPr>
          <p:nvPr/>
        </p:nvPicPr>
        <p:blipFill>
          <a:blip r:embed="rId6"/>
          <a:stretch>
            <a:fillRect/>
          </a:stretch>
        </p:blipFill>
        <p:spPr>
          <a:xfrm>
            <a:off x="1384300" y="1146810"/>
            <a:ext cx="9423400" cy="532066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实际效果案例</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pic>
        <p:nvPicPr>
          <p:cNvPr id="2" name="图片 1"/>
          <p:cNvPicPr>
            <a:picLocks noChangeAspect="1"/>
          </p:cNvPicPr>
          <p:nvPr/>
        </p:nvPicPr>
        <p:blipFill>
          <a:blip r:embed="rId6"/>
          <a:stretch>
            <a:fillRect/>
          </a:stretch>
        </p:blipFill>
        <p:spPr>
          <a:xfrm>
            <a:off x="1376045" y="1146810"/>
            <a:ext cx="9439910" cy="52832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pic>
        <p:nvPicPr>
          <p:cNvPr id="16" name="图片 15"/>
          <p:cNvPicPr>
            <a:picLocks noChangeAspect="1"/>
          </p:cNvPicPr>
          <p:nvPr/>
        </p:nvPicPr>
        <p:blipFill>
          <a:blip r:embed="rId2"/>
          <a:stretch>
            <a:fillRect/>
          </a:stretch>
        </p:blipFill>
        <p:spPr>
          <a:xfrm>
            <a:off x="10416944" y="252144"/>
            <a:ext cx="1520804" cy="241540"/>
          </a:xfrm>
          <a:prstGeom prst="rect">
            <a:avLst/>
          </a:prstGeom>
        </p:spPr>
      </p:pic>
      <p:sp>
        <p:nvSpPr>
          <p:cNvPr id="4" name="文本框 3"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4685665" cy="645160"/>
          </a:xfrm>
          <a:prstGeom prst="rect">
            <a:avLst/>
          </a:prstGeom>
          <a:noFill/>
        </p:spPr>
        <p:txBody>
          <a:bodyPr wrap="square" rtlCol="0">
            <a:spAutoFit/>
          </a:bodyPr>
          <a:lstStyle/>
          <a:p>
            <a:r>
              <a:rPr lang="zh-CN" altLang="en-US" sz="3600" b="1" dirty="0">
                <a:solidFill>
                  <a:schemeClr val="tx1">
                    <a:lumMod val="50000"/>
                    <a:lumOff val="50000"/>
                  </a:schemeClr>
                </a:solidFill>
                <a:latin typeface="Times New Roman" panose="02020603050405020304" charset="0"/>
                <a:ea typeface="宋体" panose="02010600030101010101" pitchFamily="2" charset="-122"/>
                <a:cs typeface="Times New Roman" panose="02020603050405020304" charset="0"/>
                <a:sym typeface="+mn-ea"/>
              </a:rPr>
              <a:t>参考</a:t>
            </a:r>
          </a:p>
        </p:txBody>
      </p:sp>
      <p:sp>
        <p:nvSpPr>
          <p:cNvPr id="13" name="文本框 12"/>
          <p:cNvSpPr txBox="1"/>
          <p:nvPr/>
        </p:nvSpPr>
        <p:spPr>
          <a:xfrm>
            <a:off x="1249045" y="1062990"/>
            <a:ext cx="10448290" cy="3169285"/>
          </a:xfrm>
          <a:prstGeom prst="rect">
            <a:avLst/>
          </a:prstGeom>
          <a:noFill/>
        </p:spPr>
        <p:txBody>
          <a:bodyPr wrap="square" rtlCol="0">
            <a:spAutoFit/>
          </a:bodyPr>
          <a:lstStyle/>
          <a:p>
            <a:pPr algn="just"/>
            <a:r>
              <a:rPr lang="zh-CN" altLang="en-US" sz="2000" dirty="0">
                <a:latin typeface="Times New Roman" panose="02020603050405020304" charset="0"/>
                <a:ea typeface="宋体" panose="02010600030101010101" pitchFamily="2" charset="-122"/>
                <a:cs typeface="Times New Roman" panose="02020603050405020304" charset="0"/>
                <a:sym typeface="+mn-ea"/>
              </a:rPr>
              <a:t>《</a:t>
            </a:r>
            <a:r>
              <a:rPr lang="en-US" sz="2000" dirty="0">
                <a:latin typeface="Times New Roman" panose="02020603050405020304" charset="0"/>
                <a:ea typeface="宋体" panose="02010600030101010101" pitchFamily="2" charset="-122"/>
                <a:cs typeface="Times New Roman" panose="02020603050405020304" charset="0"/>
                <a:sym typeface="+mn-ea"/>
              </a:rPr>
              <a:t>Unity Shader </a:t>
            </a:r>
            <a:r>
              <a:rPr lang="zh-CN" altLang="en-US" sz="2000" dirty="0">
                <a:latin typeface="Times New Roman" panose="02020603050405020304" charset="0"/>
                <a:ea typeface="宋体" panose="02010600030101010101" pitchFamily="2" charset="-122"/>
                <a:cs typeface="Times New Roman" panose="02020603050405020304" charset="0"/>
                <a:sym typeface="+mn-ea"/>
              </a:rPr>
              <a:t>入门精要》</a:t>
            </a:r>
          </a:p>
          <a:p>
            <a:pPr algn="just"/>
            <a:r>
              <a:rPr lang="zh-CN" altLang="en-US" sz="2000" dirty="0">
                <a:latin typeface="Times New Roman" panose="02020603050405020304" charset="0"/>
                <a:ea typeface="宋体" panose="02010600030101010101" pitchFamily="2" charset="-122"/>
                <a:cs typeface="Times New Roman" panose="02020603050405020304" charset="0"/>
                <a:sym typeface="+mn-ea"/>
              </a:rPr>
              <a:t>【基于物理渲染（</a:t>
            </a:r>
            <a:r>
              <a:rPr lang="en-US" altLang="zh-CN" sz="2000" dirty="0">
                <a:latin typeface="Times New Roman" panose="02020603050405020304" charset="0"/>
                <a:ea typeface="宋体" panose="02010600030101010101" pitchFamily="2" charset="-122"/>
                <a:cs typeface="Times New Roman" panose="02020603050405020304" charset="0"/>
                <a:sym typeface="+mn-ea"/>
              </a:rPr>
              <a:t>PBR</a:t>
            </a:r>
            <a:r>
              <a:rPr lang="zh-CN" altLang="en-US" sz="2000" dirty="0">
                <a:latin typeface="Times New Roman" panose="02020603050405020304" charset="0"/>
                <a:ea typeface="宋体" panose="02010600030101010101" pitchFamily="2" charset="-122"/>
                <a:cs typeface="Times New Roman" panose="02020603050405020304" charset="0"/>
                <a:sym typeface="+mn-ea"/>
              </a:rPr>
              <a:t>）白皮书】：https://zhuanlan.zhihu.com/p/53086060</a:t>
            </a:r>
          </a:p>
          <a:p>
            <a:pPr algn="just"/>
            <a:r>
              <a:rPr lang="zh-CN" altLang="en-US" sz="2000" dirty="0">
                <a:latin typeface="Times New Roman" panose="02020603050405020304" charset="0"/>
                <a:ea typeface="宋体" panose="02010600030101010101" pitchFamily="2" charset="-122"/>
                <a:cs typeface="Times New Roman" panose="02020603050405020304" charset="0"/>
                <a:sym typeface="+mn-ea"/>
              </a:rPr>
              <a:t>【</a:t>
            </a:r>
            <a:r>
              <a:rPr lang="en-US" altLang="zh-CN" sz="2000" dirty="0" err="1">
                <a:latin typeface="Times New Roman" panose="02020603050405020304" charset="0"/>
                <a:ea typeface="宋体" panose="02010600030101010101" pitchFamily="2" charset="-122"/>
                <a:cs typeface="Times New Roman" panose="02020603050405020304" charset="0"/>
                <a:sym typeface="+mn-ea"/>
              </a:rPr>
              <a:t>LearnOpenGL</a:t>
            </a:r>
            <a:r>
              <a:rPr lang="en-US" altLang="zh-CN" sz="2000" dirty="0">
                <a:latin typeface="Times New Roman" panose="02020603050405020304" charset="0"/>
                <a:ea typeface="宋体" panose="02010600030101010101" pitchFamily="2" charset="-122"/>
                <a:cs typeface="Times New Roman" panose="02020603050405020304" charset="0"/>
                <a:sym typeface="+mn-ea"/>
              </a:rPr>
              <a:t> CN</a:t>
            </a:r>
            <a:r>
              <a:rPr lang="zh-CN" altLang="en-US" sz="2000" dirty="0">
                <a:latin typeface="Times New Roman" panose="02020603050405020304" charset="0"/>
                <a:ea typeface="宋体" panose="02010600030101010101" pitchFamily="2" charset="-122"/>
                <a:cs typeface="Times New Roman" panose="02020603050405020304" charset="0"/>
                <a:sym typeface="+mn-ea"/>
              </a:rPr>
              <a:t>】：https://learnopengl-cn.github.io/07%20PBR/01%20Theory/</a:t>
            </a:r>
          </a:p>
          <a:p>
            <a:pPr algn="just"/>
            <a:endParaRPr lang="zh-CN" altLang="en-US" sz="2000" dirty="0">
              <a:latin typeface="Times New Roman" panose="02020603050405020304" charset="0"/>
              <a:ea typeface="宋体" panose="02010600030101010101" pitchFamily="2" charset="-122"/>
              <a:cs typeface="Times New Roman" panose="02020603050405020304" charset="0"/>
              <a:sym typeface="+mn-ea"/>
            </a:endParaRPr>
          </a:p>
          <a:p>
            <a:pPr algn="just"/>
            <a:r>
              <a:rPr lang="en-US" altLang="zh-CN" sz="2000" b="1" dirty="0">
                <a:latin typeface="Times New Roman" panose="02020603050405020304" charset="0"/>
                <a:ea typeface="宋体" panose="02010600030101010101" pitchFamily="2" charset="-122"/>
                <a:cs typeface="Times New Roman" panose="02020603050405020304" charset="0"/>
                <a:sym typeface="+mn-ea"/>
              </a:rPr>
              <a:t>UWA PBR</a:t>
            </a:r>
            <a:r>
              <a:rPr lang="zh-CN" altLang="en-US" sz="2000" b="1" dirty="0">
                <a:latin typeface="Times New Roman" panose="02020603050405020304" charset="0"/>
                <a:ea typeface="宋体" panose="02010600030101010101" pitchFamily="2" charset="-122"/>
                <a:cs typeface="Times New Roman" panose="02020603050405020304" charset="0"/>
                <a:sym typeface="+mn-ea"/>
              </a:rPr>
              <a:t>相关博客链接：</a:t>
            </a:r>
            <a:endParaRPr lang="zh-CN" altLang="en-US" sz="3200" dirty="0">
              <a:latin typeface="Times New Roman" panose="02020603050405020304" charset="0"/>
              <a:ea typeface="宋体" panose="02010600030101010101" pitchFamily="2" charset="-122"/>
              <a:cs typeface="Times New Roman" panose="02020603050405020304" charset="0"/>
              <a:sym typeface="+mn-ea"/>
            </a:endParaRPr>
          </a:p>
          <a:p>
            <a:pPr algn="just"/>
            <a:r>
              <a:rPr lang="en-US" altLang="zh-CN" sz="2000" dirty="0" err="1">
                <a:latin typeface="Times New Roman" panose="02020603050405020304" charset="0"/>
                <a:ea typeface="宋体" panose="02010600030101010101" pitchFamily="2" charset="-122"/>
                <a:cs typeface="Times New Roman" panose="02020603050405020304" charset="0"/>
                <a:sym typeface="+mn-ea"/>
              </a:rPr>
              <a:t>Unity的PBR扩展</a:t>
            </a:r>
            <a:r>
              <a:rPr lang="zh-CN" altLang="en-US" sz="2000" dirty="0">
                <a:latin typeface="Times New Roman" panose="02020603050405020304" charset="0"/>
                <a:ea typeface="宋体" panose="02010600030101010101" pitchFamily="2" charset="-122"/>
                <a:cs typeface="Times New Roman" panose="02020603050405020304" charset="0"/>
                <a:sym typeface="+mn-ea"/>
              </a:rPr>
              <a:t>：https://blog.uwa4d.com/archives/USparkle_PBR.html</a:t>
            </a:r>
          </a:p>
          <a:p>
            <a:pPr algn="just"/>
            <a:r>
              <a:rPr lang="zh-CN" altLang="en-US" sz="2000" dirty="0">
                <a:latin typeface="Times New Roman" panose="02020603050405020304" charset="0"/>
                <a:ea typeface="宋体" panose="02010600030101010101" pitchFamily="2" charset="-122"/>
                <a:cs typeface="Times New Roman" panose="02020603050405020304" charset="0"/>
                <a:sym typeface="+mn-ea"/>
              </a:rPr>
              <a:t>微表面模型－PBR渲染管线的材质：https://blog.uwa4d.com/archives/Study_PBR.html</a:t>
            </a:r>
          </a:p>
          <a:p>
            <a:pPr algn="just"/>
            <a:r>
              <a:rPr lang="zh-CN" altLang="en-US" sz="2000" dirty="0">
                <a:latin typeface="Times New Roman" panose="02020603050405020304" charset="0"/>
                <a:ea typeface="宋体" panose="02010600030101010101" pitchFamily="2" charset="-122"/>
                <a:cs typeface="Times New Roman" panose="02020603050405020304" charset="0"/>
                <a:sym typeface="+mn-ea"/>
              </a:rPr>
              <a:t>Unity的PBR扩展——皮毛材质：https://blog.uwa4d.com/archives/USparkle_PBRS.html</a:t>
            </a:r>
          </a:p>
          <a:p>
            <a:pPr algn="just"/>
            <a:r>
              <a:rPr lang="zh-CN" altLang="en-US" sz="2000" dirty="0">
                <a:latin typeface="Times New Roman" panose="02020603050405020304" charset="0"/>
                <a:ea typeface="宋体" panose="02010600030101010101" pitchFamily="2" charset="-122"/>
                <a:cs typeface="Times New Roman" panose="02020603050405020304" charset="0"/>
                <a:sym typeface="+mn-ea"/>
              </a:rPr>
              <a:t>基于物理的渲染—更精确的微表面分布函数GGX：https://blog.uwa4d.com/archives/1582.html</a:t>
            </a:r>
          </a:p>
          <a:p>
            <a:pPr algn="just"/>
            <a:r>
              <a:rPr lang="zh-CN" altLang="en-US" sz="2000" dirty="0">
                <a:latin typeface="Times New Roman" panose="02020603050405020304" charset="0"/>
                <a:ea typeface="宋体" panose="02010600030101010101" pitchFamily="2" charset="-122"/>
                <a:cs typeface="Times New Roman" panose="02020603050405020304" charset="0"/>
                <a:sym typeface="+mn-ea"/>
              </a:rPr>
              <a:t>基于物理的渲染－用真实的环境光照亮物体：https://blog.uwa4d.com/archives/Study_IBL.html</a:t>
            </a:r>
          </a:p>
        </p:txBody>
      </p:sp>
      <p:sp>
        <p:nvSpPr>
          <p:cNvPr id="7" name="矩形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nvSpPr>
        <p:spPr>
          <a:xfrm>
            <a:off x="0" y="6595230"/>
            <a:ext cx="12207240" cy="2627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sp>
        <p:nvSpPr>
          <p:cNvPr id="18438" name="文本框 2"/>
          <p:cNvSpPr txBox="1"/>
          <p:nvPr/>
        </p:nvSpPr>
        <p:spPr>
          <a:xfrm>
            <a:off x="1249045" y="1887220"/>
            <a:ext cx="9664700" cy="645160"/>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sz="2400" dirty="0" err="1">
                <a:latin typeface="Times New Roman" panose="02020603050405020304" charset="0"/>
                <a:ea typeface="宋体" panose="02010600030101010101" pitchFamily="2" charset="-122"/>
                <a:cs typeface="Times New Roman" panose="02020603050405020304" charset="0"/>
              </a:rPr>
              <a:t>很容易就可以作出真实和照片级的效果</a:t>
            </a:r>
            <a:r>
              <a:rPr lang="zh-CN" sz="2400" dirty="0">
                <a:latin typeface="Times New Roman" panose="02020603050405020304" charset="0"/>
                <a:ea typeface="宋体" panose="02010600030101010101" pitchFamily="2" charset="-122"/>
                <a:cs typeface="Times New Roman" panose="02020603050405020304" charset="0"/>
              </a:rPr>
              <a:t>。</a:t>
            </a:r>
            <a:endParaRPr lang="zh-CN" altLang="en-US" sz="2400" dirty="0">
              <a:latin typeface="Times New Roman" panose="02020603050405020304" charset="0"/>
              <a:ea typeface="宋体" panose="02010600030101010101" pitchFamily="2" charset="-122"/>
              <a:cs typeface="Times New Roman" panose="02020603050405020304" charset="0"/>
            </a:endParaRPr>
          </a:p>
        </p:txBody>
      </p:sp>
      <p:sp>
        <p:nvSpPr>
          <p:cNvPr id="12" name="文本框 11"/>
          <p:cNvSpPr txBox="1"/>
          <p:nvPr/>
        </p:nvSpPr>
        <p:spPr>
          <a:xfrm>
            <a:off x="1249045" y="1062990"/>
            <a:ext cx="2220595" cy="583565"/>
          </a:xfrm>
          <a:prstGeom prst="rect">
            <a:avLst/>
          </a:prstGeom>
          <a:noFill/>
        </p:spPr>
        <p:txBody>
          <a:bodyPr wrap="none" rtlCol="0">
            <a:spAutoFit/>
          </a:bodyPr>
          <a:lstStyle/>
          <a:p>
            <a:r>
              <a:rPr lang="en-US" altLang="zh-CN" sz="3200" b="1" dirty="0">
                <a:latin typeface="Times New Roman" panose="02020603050405020304" charset="0"/>
                <a:ea typeface="宋体" panose="02010600030101010101" pitchFamily="2" charset="-122"/>
                <a:cs typeface="Times New Roman" panose="02020603050405020304" charset="0"/>
              </a:rPr>
              <a:t>PBR</a:t>
            </a:r>
            <a:r>
              <a:rPr lang="zh-CN" altLang="en-US" sz="3200" b="1" dirty="0">
                <a:latin typeface="Times New Roman" panose="02020603050405020304" charset="0"/>
                <a:ea typeface="宋体" panose="02010600030101010101" pitchFamily="2" charset="-122"/>
                <a:cs typeface="Times New Roman" panose="02020603050405020304" charset="0"/>
              </a:rPr>
              <a:t>的优点</a:t>
            </a:r>
          </a:p>
        </p:txBody>
      </p:sp>
      <p:pic>
        <p:nvPicPr>
          <p:cNvPr id="8" name="图片 7"/>
          <p:cNvPicPr>
            <a:picLocks noChangeAspect="1"/>
          </p:cNvPicPr>
          <p:nvPr/>
        </p:nvPicPr>
        <p:blipFill>
          <a:blip r:embed="rId6"/>
          <a:stretch>
            <a:fillRect/>
          </a:stretch>
        </p:blipFill>
        <p:spPr>
          <a:xfrm>
            <a:off x="3171825" y="2689225"/>
            <a:ext cx="5819140" cy="340233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4" name="文本框 3"/>
          <p:cNvSpPr txBox="1"/>
          <p:nvPr/>
        </p:nvSpPr>
        <p:spPr>
          <a:xfrm>
            <a:off x="0" y="5156622"/>
            <a:ext cx="12191999" cy="615553"/>
          </a:xfrm>
          <a:prstGeom prst="rect">
            <a:avLst/>
          </a:prstGeom>
          <a:noFill/>
        </p:spPr>
        <p:txBody>
          <a:bodyPr wrap="square" rtlCol="0">
            <a:spAutoFit/>
          </a:bodyPr>
          <a:lstStyle/>
          <a:p>
            <a:pPr indent="0" algn="ctr" fontAlgn="auto">
              <a:lnSpc>
                <a:spcPct val="150000"/>
              </a:lnSpc>
              <a:buFont typeface="Arial" panose="020B0604020202020204" pitchFamily="34" charset="0"/>
              <a:buNone/>
            </a:pPr>
            <a:r>
              <a:rPr lang="zh-CN" altLang="en-US" sz="2400" dirty="0">
                <a:latin typeface="Times New Roman" panose="02020603050405020304" charset="0"/>
                <a:ea typeface="宋体" panose="02010600030101010101" pitchFamily="2" charset="-122"/>
                <a:cs typeface="Times New Roman" panose="02020603050405020304" charset="0"/>
                <a:sym typeface="+mn-ea"/>
              </a:rPr>
              <a:t>官方网站：https://edu.uwa4d.com/</a:t>
            </a:r>
          </a:p>
        </p:txBody>
      </p:sp>
      <p:pic>
        <p:nvPicPr>
          <p:cNvPr id="5" name="Picture 4"/>
          <p:cNvPicPr>
            <a:picLocks noChangeAspect="1"/>
          </p:cNvPicPr>
          <p:nvPr/>
        </p:nvPicPr>
        <p:blipFill>
          <a:blip r:embed="rId2"/>
          <a:stretch>
            <a:fillRect/>
          </a:stretch>
        </p:blipFill>
        <p:spPr>
          <a:xfrm>
            <a:off x="4871514" y="2399325"/>
            <a:ext cx="2452688" cy="2409825"/>
          </a:xfrm>
          <a:prstGeom prst="rect">
            <a:avLst/>
          </a:prstGeom>
        </p:spPr>
      </p:pic>
      <p:pic>
        <p:nvPicPr>
          <p:cNvPr id="8" name="图片 8"/>
          <p:cNvPicPr>
            <a:picLocks noChangeAspect="1"/>
          </p:cNvPicPr>
          <p:nvPr/>
        </p:nvPicPr>
        <p:blipFill>
          <a:blip r:embed="rId3"/>
          <a:stretch>
            <a:fillRect/>
          </a:stretch>
        </p:blipFill>
        <p:spPr>
          <a:xfrm>
            <a:off x="4683125" y="523324"/>
            <a:ext cx="2825750" cy="448796"/>
          </a:xfrm>
          <a:prstGeom prst="rect">
            <a:avLst/>
          </a:prstGeom>
        </p:spPr>
      </p:pic>
      <p:sp>
        <p:nvSpPr>
          <p:cNvPr id="9" name="矩形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nvSpPr>
        <p:spPr>
          <a:xfrm>
            <a:off x="0" y="6595230"/>
            <a:ext cx="12207240" cy="2627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sp>
        <p:nvSpPr>
          <p:cNvPr id="18438" name="文本框 2"/>
          <p:cNvSpPr txBox="1"/>
          <p:nvPr/>
        </p:nvSpPr>
        <p:spPr>
          <a:xfrm>
            <a:off x="1249045" y="1887220"/>
            <a:ext cx="9664700" cy="645160"/>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zh-CN" sz="2400" dirty="0">
                <a:latin typeface="Times New Roman" panose="02020603050405020304" charset="0"/>
                <a:ea typeface="宋体" panose="02010600030101010101" pitchFamily="2" charset="-122"/>
                <a:cs typeface="Times New Roman" panose="02020603050405020304" charset="0"/>
              </a:rPr>
              <a:t>不同光照条件下，都能得到一个比较正确的结果。</a:t>
            </a:r>
            <a:endParaRPr lang="zh-CN" altLang="en-US" sz="2400" dirty="0">
              <a:latin typeface="Times New Roman" panose="02020603050405020304" charset="0"/>
              <a:ea typeface="宋体" panose="02010600030101010101" pitchFamily="2" charset="-122"/>
              <a:cs typeface="Times New Roman" panose="02020603050405020304" charset="0"/>
            </a:endParaRPr>
          </a:p>
        </p:txBody>
      </p:sp>
      <p:sp>
        <p:nvSpPr>
          <p:cNvPr id="12" name="文本框 11"/>
          <p:cNvSpPr txBox="1"/>
          <p:nvPr/>
        </p:nvSpPr>
        <p:spPr>
          <a:xfrm>
            <a:off x="1249045" y="1062990"/>
            <a:ext cx="2220595" cy="583565"/>
          </a:xfrm>
          <a:prstGeom prst="rect">
            <a:avLst/>
          </a:prstGeom>
          <a:noFill/>
        </p:spPr>
        <p:txBody>
          <a:bodyPr wrap="none" rtlCol="0">
            <a:spAutoFit/>
          </a:bodyPr>
          <a:lstStyle/>
          <a:p>
            <a:r>
              <a:rPr lang="en-US" altLang="zh-CN" sz="3200" b="1" dirty="0">
                <a:latin typeface="Times New Roman" panose="02020603050405020304" charset="0"/>
                <a:ea typeface="宋体" panose="02010600030101010101" pitchFamily="2" charset="-122"/>
                <a:cs typeface="Times New Roman" panose="02020603050405020304" charset="0"/>
              </a:rPr>
              <a:t>PBR</a:t>
            </a:r>
            <a:r>
              <a:rPr lang="zh-CN" altLang="en-US" sz="3200" b="1" dirty="0">
                <a:latin typeface="Times New Roman" panose="02020603050405020304" charset="0"/>
                <a:ea typeface="宋体" panose="02010600030101010101" pitchFamily="2" charset="-122"/>
                <a:cs typeface="Times New Roman" panose="02020603050405020304" charset="0"/>
              </a:rPr>
              <a:t>的优点</a:t>
            </a:r>
          </a:p>
        </p:txBody>
      </p:sp>
      <p:pic>
        <p:nvPicPr>
          <p:cNvPr id="2" name="图片 1"/>
          <p:cNvPicPr>
            <a:picLocks noChangeAspect="1"/>
          </p:cNvPicPr>
          <p:nvPr/>
        </p:nvPicPr>
        <p:blipFill>
          <a:blip r:embed="rId6"/>
          <a:stretch>
            <a:fillRect/>
          </a:stretch>
        </p:blipFill>
        <p:spPr>
          <a:xfrm>
            <a:off x="3350260" y="2676525"/>
            <a:ext cx="4852035" cy="32200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sp>
        <p:nvSpPr>
          <p:cNvPr id="18438" name="文本框 2"/>
          <p:cNvSpPr txBox="1"/>
          <p:nvPr/>
        </p:nvSpPr>
        <p:spPr>
          <a:xfrm>
            <a:off x="1249045" y="1887220"/>
            <a:ext cx="9664700" cy="2306955"/>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zh-CN" sz="2400" dirty="0">
                <a:latin typeface="Times New Roman" panose="02020603050405020304" charset="0"/>
                <a:ea typeface="宋体" panose="02010600030101010101" pitchFamily="2" charset="-122"/>
                <a:cs typeface="Times New Roman" panose="02020603050405020304" charset="0"/>
              </a:rPr>
              <a:t>材质属性</a:t>
            </a:r>
            <a:r>
              <a:rPr sz="2400" dirty="0" err="1">
                <a:latin typeface="Times New Roman" panose="02020603050405020304" charset="0"/>
                <a:ea typeface="宋体" panose="02010600030101010101" pitchFamily="2" charset="-122"/>
                <a:cs typeface="Times New Roman" panose="02020603050405020304" charset="0"/>
              </a:rPr>
              <a:t>简单而直观，都是基于世界真实的参数</a:t>
            </a:r>
            <a:r>
              <a:rPr sz="2400" dirty="0">
                <a:latin typeface="Times New Roman" panose="02020603050405020304" charset="0"/>
                <a:ea typeface="宋体" panose="02010600030101010101" pitchFamily="2" charset="-122"/>
                <a:cs typeface="Times New Roman" panose="02020603050405020304" charset="0"/>
              </a:rPr>
              <a:t>。</a:t>
            </a:r>
            <a:r>
              <a:rPr lang="zh-CN" sz="2400" dirty="0">
                <a:latin typeface="Times New Roman" panose="02020603050405020304" charset="0"/>
                <a:ea typeface="宋体" panose="02010600030101010101" pitchFamily="2" charset="-122"/>
                <a:cs typeface="Times New Roman" panose="02020603050405020304" charset="0"/>
              </a:rPr>
              <a:t>（</a:t>
            </a:r>
            <a:r>
              <a:rPr sz="2400" dirty="0" err="1">
                <a:latin typeface="Times New Roman" panose="02020603050405020304" charset="0"/>
                <a:ea typeface="宋体" panose="02010600030101010101" pitchFamily="2" charset="-122"/>
                <a:cs typeface="Times New Roman" panose="02020603050405020304" charset="0"/>
              </a:rPr>
              <a:t>如粗糙度</a:t>
            </a:r>
            <a:r>
              <a:rPr lang="zh-CN" sz="2400" dirty="0">
                <a:latin typeface="Times New Roman" panose="02020603050405020304" charset="0"/>
                <a:ea typeface="宋体" panose="02010600030101010101" pitchFamily="2" charset="-122"/>
                <a:cs typeface="Times New Roman" panose="02020603050405020304" charset="0"/>
              </a:rPr>
              <a:t>、</a:t>
            </a:r>
            <a:r>
              <a:rPr sz="2400" dirty="0" err="1">
                <a:latin typeface="Times New Roman" panose="02020603050405020304" charset="0"/>
                <a:ea typeface="宋体" panose="02010600030101010101" pitchFamily="2" charset="-122"/>
                <a:cs typeface="Times New Roman" panose="02020603050405020304" charset="0"/>
              </a:rPr>
              <a:t>金属度等</a:t>
            </a:r>
            <a:r>
              <a:rPr lang="zh-CN" sz="2400" dirty="0">
                <a:latin typeface="Times New Roman" panose="02020603050405020304" charset="0"/>
                <a:ea typeface="宋体" panose="02010600030101010101" pitchFamily="2" charset="-122"/>
                <a:cs typeface="Times New Roman" panose="02020603050405020304" charset="0"/>
                <a:sym typeface="+mn-ea"/>
              </a:rPr>
              <a:t>）</a:t>
            </a:r>
            <a:endParaRPr sz="2400" dirty="0">
              <a:latin typeface="Times New Roman" panose="02020603050405020304" charset="0"/>
              <a:ea typeface="宋体" panose="02010600030101010101" pitchFamily="2" charset="-122"/>
              <a:cs typeface="Times New Roman" panose="02020603050405020304" charset="0"/>
            </a:endParaRPr>
          </a:p>
          <a:p>
            <a:pPr indent="0" algn="just" fontAlgn="auto">
              <a:lnSpc>
                <a:spcPct val="150000"/>
              </a:lnSpc>
              <a:buFont typeface="Arial" panose="020B0604020202020204" pitchFamily="34" charset="0"/>
              <a:buNone/>
            </a:pPr>
            <a:endParaRPr lang="zh-CN" altLang="en-US" sz="2400" dirty="0">
              <a:latin typeface="Times New Roman" panose="02020603050405020304" charset="0"/>
              <a:ea typeface="宋体" panose="02010600030101010101" pitchFamily="2" charset="-122"/>
              <a:cs typeface="Times New Roman" panose="02020603050405020304" charset="0"/>
            </a:endParaRPr>
          </a:p>
          <a:p>
            <a:pPr marL="342900" indent="-342900" algn="just" fontAlgn="auto">
              <a:lnSpc>
                <a:spcPct val="150000"/>
              </a:lnSpc>
              <a:buFont typeface="Arial" panose="020B0604020202020204" pitchFamily="34" charset="0"/>
              <a:buChar char="•"/>
            </a:pPr>
            <a:endParaRPr lang="zh-CN" altLang="en-US" sz="2400" dirty="0">
              <a:latin typeface="Times New Roman" panose="02020603050405020304" charset="0"/>
              <a:ea typeface="宋体" panose="02010600030101010101" pitchFamily="2" charset="-122"/>
              <a:cs typeface="Times New Roman" panose="02020603050405020304" charset="0"/>
            </a:endParaRPr>
          </a:p>
        </p:txBody>
      </p:sp>
      <p:sp>
        <p:nvSpPr>
          <p:cNvPr id="12" name="文本框 11"/>
          <p:cNvSpPr txBox="1"/>
          <p:nvPr/>
        </p:nvSpPr>
        <p:spPr>
          <a:xfrm>
            <a:off x="1249045" y="1062990"/>
            <a:ext cx="2220595" cy="583565"/>
          </a:xfrm>
          <a:prstGeom prst="rect">
            <a:avLst/>
          </a:prstGeom>
          <a:noFill/>
        </p:spPr>
        <p:txBody>
          <a:bodyPr wrap="none" rtlCol="0">
            <a:spAutoFit/>
          </a:bodyPr>
          <a:lstStyle/>
          <a:p>
            <a:r>
              <a:rPr lang="en-US" altLang="zh-CN" sz="3200" b="1" dirty="0">
                <a:latin typeface="Times New Roman" panose="02020603050405020304" charset="0"/>
                <a:ea typeface="宋体" panose="02010600030101010101" pitchFamily="2" charset="-122"/>
                <a:cs typeface="Times New Roman" panose="02020603050405020304" charset="0"/>
              </a:rPr>
              <a:t>PBR</a:t>
            </a:r>
            <a:r>
              <a:rPr lang="zh-CN" altLang="en-US" sz="3200" b="1" dirty="0">
                <a:latin typeface="Times New Roman" panose="02020603050405020304" charset="0"/>
                <a:ea typeface="宋体" panose="02010600030101010101" pitchFamily="2" charset="-122"/>
                <a:cs typeface="Times New Roman" panose="02020603050405020304" charset="0"/>
              </a:rPr>
              <a:t>的优点</a:t>
            </a:r>
          </a:p>
        </p:txBody>
      </p:sp>
      <p:pic>
        <p:nvPicPr>
          <p:cNvPr id="2" name="图片 1"/>
          <p:cNvPicPr>
            <a:picLocks noChangeAspect="1"/>
          </p:cNvPicPr>
          <p:nvPr/>
        </p:nvPicPr>
        <p:blipFill>
          <a:blip r:embed="rId6"/>
          <a:srcRect b="18354"/>
          <a:stretch>
            <a:fillRect/>
          </a:stretch>
        </p:blipFill>
        <p:spPr>
          <a:xfrm>
            <a:off x="4330700" y="2707640"/>
            <a:ext cx="2891155" cy="38366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sp>
        <p:nvSpPr>
          <p:cNvPr id="18438" name="文本框 2"/>
          <p:cNvSpPr txBox="1"/>
          <p:nvPr/>
        </p:nvSpPr>
        <p:spPr>
          <a:xfrm>
            <a:off x="1249045" y="1887220"/>
            <a:ext cx="9664700" cy="2306955"/>
          </a:xfrm>
          <a:prstGeom prst="rect">
            <a:avLst/>
          </a:prstGeom>
          <a:noFill/>
          <a:ln w="9525">
            <a:noFill/>
          </a:ln>
        </p:spPr>
        <p:txBody>
          <a:bodyPr wrap="square" anchor="t">
            <a:spAutoFit/>
          </a:bodyPr>
          <a:lstStyle/>
          <a:p>
            <a:pPr indent="0" algn="just" fontAlgn="auto">
              <a:lnSpc>
                <a:spcPct val="150000"/>
              </a:lnSpc>
              <a:buFont typeface="Arial" panose="020B0604020202020204" pitchFamily="34" charset="0"/>
              <a:buNone/>
            </a:pPr>
            <a:r>
              <a:rPr lang="zh-CN" altLang="en-US" sz="2400" dirty="0">
                <a:latin typeface="Times New Roman" panose="02020603050405020304" charset="0"/>
                <a:ea typeface="宋体" panose="02010600030101010101" pitchFamily="2" charset="-122"/>
                <a:cs typeface="Times New Roman" panose="02020603050405020304" charset="0"/>
              </a:rPr>
              <a:t>PBS（Physically Based Shader 基于物理的着色），</a:t>
            </a:r>
            <a:r>
              <a:rPr lang="zh-CN" altLang="en-US" sz="2400" dirty="0">
                <a:latin typeface="Times New Roman" panose="02020603050405020304" charset="0"/>
                <a:ea typeface="宋体" panose="02010600030101010101" pitchFamily="2" charset="-122"/>
                <a:cs typeface="Times New Roman" panose="02020603050405020304" charset="0"/>
                <a:sym typeface="+mn-ea"/>
              </a:rPr>
              <a:t>是为了对光和材质之间进行更加真实的建模</a:t>
            </a:r>
            <a:r>
              <a:rPr lang="zh-CN" altLang="en-US" sz="2400" dirty="0">
                <a:latin typeface="Times New Roman" panose="02020603050405020304" charset="0"/>
                <a:ea typeface="宋体" panose="02010600030101010101" pitchFamily="2" charset="-122"/>
                <a:cs typeface="Times New Roman" panose="02020603050405020304" charset="0"/>
              </a:rPr>
              <a:t>。实质上讲解基于物理的渲染的本质是</a:t>
            </a:r>
            <a:r>
              <a:rPr lang="en-US" altLang="zh-CN" sz="2400" dirty="0">
                <a:latin typeface="Times New Roman" panose="02020603050405020304" charset="0"/>
                <a:ea typeface="宋体" panose="02010600030101010101" pitchFamily="2" charset="-122"/>
                <a:cs typeface="Times New Roman" panose="02020603050405020304" charset="0"/>
              </a:rPr>
              <a:t>PBS</a:t>
            </a:r>
            <a:r>
              <a:rPr lang="zh-CN" altLang="en-US" sz="2400" dirty="0">
                <a:latin typeface="Times New Roman" panose="02020603050405020304" charset="0"/>
                <a:ea typeface="宋体" panose="02010600030101010101" pitchFamily="2" charset="-122"/>
                <a:cs typeface="Times New Roman" panose="02020603050405020304" charset="0"/>
              </a:rPr>
              <a:t>（在很多资料上</a:t>
            </a:r>
            <a:r>
              <a:rPr lang="en-US" altLang="zh-CN" sz="2400" dirty="0">
                <a:latin typeface="Times New Roman" panose="02020603050405020304" charset="0"/>
                <a:ea typeface="宋体" panose="02010600030101010101" pitchFamily="2" charset="-122"/>
                <a:cs typeface="Times New Roman" panose="02020603050405020304" charset="0"/>
              </a:rPr>
              <a:t>PBR=PBS</a:t>
            </a:r>
            <a:r>
              <a:rPr lang="zh-CN" altLang="en-US" sz="2400" dirty="0">
                <a:latin typeface="Times New Roman" panose="02020603050405020304" charset="0"/>
                <a:ea typeface="宋体" panose="02010600030101010101" pitchFamily="2" charset="-122"/>
                <a:cs typeface="Times New Roman" panose="02020603050405020304" charset="0"/>
              </a:rPr>
              <a:t>），</a:t>
            </a:r>
            <a:r>
              <a:rPr lang="en-US" altLang="zh-CN" sz="2400" dirty="0">
                <a:latin typeface="Times New Roman" panose="02020603050405020304" charset="0"/>
                <a:ea typeface="宋体" panose="02010600030101010101" pitchFamily="2" charset="-122"/>
                <a:cs typeface="Times New Roman" panose="02020603050405020304" charset="0"/>
              </a:rPr>
              <a:t>Unity</a:t>
            </a:r>
            <a:r>
              <a:rPr lang="zh-CN" altLang="en-US" sz="2400" dirty="0">
                <a:latin typeface="Times New Roman" panose="02020603050405020304" charset="0"/>
                <a:ea typeface="宋体" panose="02010600030101010101" pitchFamily="2" charset="-122"/>
                <a:cs typeface="Times New Roman" panose="02020603050405020304" charset="0"/>
              </a:rPr>
              <a:t>中</a:t>
            </a:r>
            <a:r>
              <a:rPr lang="en-US" altLang="zh-CN" sz="2400" dirty="0">
                <a:latin typeface="Times New Roman" panose="02020603050405020304" charset="0"/>
                <a:ea typeface="宋体" panose="02010600030101010101" pitchFamily="2" charset="-122"/>
                <a:cs typeface="Times New Roman" panose="02020603050405020304" charset="0"/>
              </a:rPr>
              <a:t>PBS</a:t>
            </a:r>
            <a:r>
              <a:rPr lang="zh-CN" altLang="en-US" sz="2400" dirty="0">
                <a:latin typeface="Times New Roman" panose="02020603050405020304" charset="0"/>
                <a:ea typeface="宋体" panose="02010600030101010101" pitchFamily="2" charset="-122"/>
                <a:cs typeface="Times New Roman" panose="02020603050405020304" charset="0"/>
              </a:rPr>
              <a:t>分为两类：Standard、Standard（Specular Setup）。</a:t>
            </a:r>
          </a:p>
        </p:txBody>
      </p:sp>
      <p:sp>
        <p:nvSpPr>
          <p:cNvPr id="12" name="文本框 11"/>
          <p:cNvSpPr txBox="1"/>
          <p:nvPr/>
        </p:nvSpPr>
        <p:spPr>
          <a:xfrm>
            <a:off x="1249045" y="1062990"/>
            <a:ext cx="2153285" cy="583565"/>
          </a:xfrm>
          <a:prstGeom prst="rect">
            <a:avLst/>
          </a:prstGeom>
          <a:noFill/>
        </p:spPr>
        <p:txBody>
          <a:bodyPr wrap="none" rtlCol="0">
            <a:spAutoFit/>
          </a:bodyPr>
          <a:lstStyle/>
          <a:p>
            <a:r>
              <a:rPr lang="zh-CN" altLang="en-US" sz="3200" b="1" dirty="0">
                <a:latin typeface="Times New Roman" panose="02020603050405020304" charset="0"/>
                <a:ea typeface="宋体" panose="02010600030101010101" pitchFamily="2" charset="-122"/>
                <a:cs typeface="Times New Roman" panose="02020603050405020304" charset="0"/>
              </a:rPr>
              <a:t>什么是</a:t>
            </a:r>
            <a:r>
              <a:rPr lang="en-US" altLang="zh-CN" sz="3200" b="1" dirty="0">
                <a:latin typeface="Times New Roman" panose="02020603050405020304" charset="0"/>
                <a:ea typeface="宋体" panose="02010600030101010101" pitchFamily="2" charset="-122"/>
                <a:cs typeface="Times New Roman" panose="02020603050405020304" charset="0"/>
              </a:rPr>
              <a:t>PBS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6"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a:spLocks noChangeAspect="1"/>
          </p:cNvSpPr>
          <p:nvPr>
            <p:custDataLst>
              <p:tags r:id="rId1"/>
            </p:custDataLst>
          </p:nvPr>
        </p:nvSpPr>
        <p:spPr bwMode="auto">
          <a:xfrm flipH="1">
            <a:off x="0" y="-17512"/>
            <a:ext cx="11551916" cy="1164324"/>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50000"/>
              <a:alpha val="8000"/>
            </a:schemeClr>
          </a:solidFill>
          <a:ln w="28575">
            <a:noFill/>
          </a:ln>
        </p:spPr>
        <p:txBody>
          <a:bodyPr wrap="square" lIns="0" tIns="0" rIns="0" bIns="0" rtlCol="0" anchor="ctr">
            <a:noAutofit/>
          </a:bodyPr>
          <a:lstStyle/>
          <a:p>
            <a:pPr algn="ctr"/>
            <a:endParaRPr lang="es-SV" sz="1000" dirty="0"/>
          </a:p>
        </p:txBody>
      </p:sp>
      <p:sp>
        <p:nvSpPr>
          <p:cNvPr id="3" name="Rectangle 7"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p:nvPr>
            <p:custDataLst>
              <p:tags r:id="rId2"/>
            </p:custDataLst>
          </p:nvPr>
        </p:nvSpPr>
        <p:spPr>
          <a:xfrm>
            <a:off x="481400" y="5448702"/>
            <a:ext cx="837798" cy="8377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descr="e7d195523061f1c0d318120d6aeaf1b6ccceb6ba3da59c0775C5DE19DDDEBC09ED96DBD9900D9848D623ECAD1D4904B78047D0015C22C8BE97228BE8B5BFF08FE7A3AE04126DA07312A96C0F69F9BAB712F79AA14FE938169BD7BE5032FF019B3037C91774F38D9422370B8D4034593A19AE9CA36B6BD87D2EE748B0DDB5D5AD6B01C25E66EA10BF"/>
          <p:cNvSpPr txBox="1"/>
          <p:nvPr/>
        </p:nvSpPr>
        <p:spPr>
          <a:xfrm>
            <a:off x="561975" y="334645"/>
            <a:ext cx="3656965" cy="645160"/>
          </a:xfrm>
          <a:prstGeom prst="rect">
            <a:avLst/>
          </a:prstGeom>
          <a:noFill/>
        </p:spPr>
        <p:txBody>
          <a:bodyPr wrap="square" rtlCol="0">
            <a:spAutoFit/>
          </a:bodyPr>
          <a:lstStyle/>
          <a:p>
            <a:r>
              <a:rPr lang="en-US" altLang="zh-CN" sz="3600" b="1" dirty="0">
                <a:solidFill>
                  <a:schemeClr val="tx1">
                    <a:lumMod val="50000"/>
                    <a:lumOff val="50000"/>
                  </a:schemeClr>
                </a:solidFill>
                <a:latin typeface="Times New Roman" panose="02020603050405020304" charset="0"/>
                <a:ea typeface="宋体" panose="02010600030101010101" pitchFamily="2" charset="-122"/>
                <a:sym typeface="+mn-ea"/>
              </a:rPr>
              <a:t>PBR</a:t>
            </a:r>
            <a:r>
              <a:rPr lang="zh-CN" altLang="en-US" sz="3600" b="1" dirty="0">
                <a:solidFill>
                  <a:schemeClr val="tx1">
                    <a:lumMod val="50000"/>
                    <a:lumOff val="50000"/>
                  </a:schemeClr>
                </a:solidFill>
                <a:latin typeface="Times New Roman" panose="02020603050405020304" charset="0"/>
                <a:ea typeface="宋体" panose="02010600030101010101" pitchFamily="2" charset="-122"/>
                <a:sym typeface="+mn-ea"/>
              </a:rPr>
              <a:t>介绍</a:t>
            </a:r>
          </a:p>
        </p:txBody>
      </p:sp>
      <p:pic>
        <p:nvPicPr>
          <p:cNvPr id="16" name="图片 15"/>
          <p:cNvPicPr>
            <a:picLocks noChangeAspect="1"/>
          </p:cNvPicPr>
          <p:nvPr>
            <p:custDataLst>
              <p:tags r:id="rId3"/>
            </p:custDataLst>
          </p:nvPr>
        </p:nvPicPr>
        <p:blipFill>
          <a:blip r:embed="rId5"/>
          <a:stretch>
            <a:fillRect/>
          </a:stretch>
        </p:blipFill>
        <p:spPr>
          <a:xfrm>
            <a:off x="10416944" y="252144"/>
            <a:ext cx="1520804" cy="241540"/>
          </a:xfrm>
          <a:prstGeom prst="rect">
            <a:avLst/>
          </a:prstGeom>
        </p:spPr>
      </p:pic>
      <p:sp>
        <p:nvSpPr>
          <p:cNvPr id="18438" name="文本框 2"/>
          <p:cNvSpPr txBox="1"/>
          <p:nvPr/>
        </p:nvSpPr>
        <p:spPr>
          <a:xfrm>
            <a:off x="1249045" y="1887220"/>
            <a:ext cx="9664700" cy="2861310"/>
          </a:xfrm>
          <a:prstGeom prst="rect">
            <a:avLst/>
          </a:prstGeom>
          <a:noFill/>
          <a:ln w="9525">
            <a:noFill/>
          </a:ln>
        </p:spPr>
        <p:txBody>
          <a:bodyPr wrap="square" anchor="t">
            <a:spAutoFit/>
          </a:bodyPr>
          <a:lstStyle/>
          <a:p>
            <a:pPr marL="342900" indent="-342900" algn="just" fontAlgn="auto">
              <a:lnSpc>
                <a:spcPct val="150000"/>
              </a:lnSpc>
              <a:buFont typeface="Arial" panose="020B0604020202020204" pitchFamily="34" charset="0"/>
              <a:buChar char="•"/>
            </a:pPr>
            <a:r>
              <a:rPr lang="zh-CN" altLang="en-US" sz="2400" dirty="0">
                <a:latin typeface="Times New Roman" panose="02020603050405020304" charset="0"/>
                <a:ea typeface="宋体" panose="02010600030101010101" pitchFamily="2" charset="-122"/>
                <a:cs typeface="Times New Roman" panose="02020603050405020304" charset="0"/>
                <a:sym typeface="+mn-ea"/>
              </a:rPr>
              <a:t>材质的光学特性</a:t>
            </a:r>
            <a:endParaRPr lang="zh-CN" altLang="en-US" sz="2400" dirty="0">
              <a:latin typeface="Times New Roman" panose="02020603050405020304" charset="0"/>
              <a:ea typeface="宋体" panose="02010600030101010101" pitchFamily="2" charset="-122"/>
              <a:cs typeface="Times New Roman" panose="02020603050405020304" charset="0"/>
            </a:endParaRPr>
          </a:p>
          <a:p>
            <a:pPr marL="342900" indent="-342900" algn="just" fontAlgn="auto">
              <a:lnSpc>
                <a:spcPct val="150000"/>
              </a:lnSpc>
              <a:buFont typeface="Arial" panose="020B0604020202020204" pitchFamily="34" charset="0"/>
              <a:buChar char="•"/>
            </a:pPr>
            <a:r>
              <a:rPr lang="zh-CN" altLang="en-US" sz="2400" dirty="0">
                <a:latin typeface="Times New Roman" panose="02020603050405020304" charset="0"/>
                <a:ea typeface="宋体" panose="02010600030101010101" pitchFamily="2" charset="-122"/>
                <a:cs typeface="Times New Roman" panose="02020603050405020304" charset="0"/>
              </a:rPr>
              <a:t>基于微平面（Microfacet）的表面模型</a:t>
            </a:r>
          </a:p>
          <a:p>
            <a:pPr marL="342900" indent="-342900" algn="just" fontAlgn="auto">
              <a:lnSpc>
                <a:spcPct val="150000"/>
              </a:lnSpc>
              <a:buFont typeface="Arial" panose="020B0604020202020204" pitchFamily="34" charset="0"/>
              <a:buChar char="•"/>
            </a:pPr>
            <a:r>
              <a:rPr lang="zh-CN" altLang="en-US" sz="2400" dirty="0">
                <a:latin typeface="Times New Roman" panose="02020603050405020304" charset="0"/>
                <a:ea typeface="宋体" panose="02010600030101010101" pitchFamily="2" charset="-122"/>
                <a:cs typeface="Times New Roman" panose="02020603050405020304" charset="0"/>
              </a:rPr>
              <a:t>能量守恒</a:t>
            </a:r>
          </a:p>
          <a:p>
            <a:pPr marL="342900" indent="-342900" algn="just" fontAlgn="auto">
              <a:lnSpc>
                <a:spcPct val="150000"/>
              </a:lnSpc>
              <a:buFont typeface="Arial" panose="020B0604020202020204" pitchFamily="34" charset="0"/>
              <a:buChar char="•"/>
            </a:pPr>
            <a:r>
              <a:rPr lang="zh-CN" altLang="en-US" sz="2400" dirty="0">
                <a:latin typeface="Times New Roman" panose="02020603050405020304" charset="0"/>
                <a:ea typeface="宋体" panose="02010600030101010101" pitchFamily="2" charset="-122"/>
                <a:cs typeface="Times New Roman" panose="02020603050405020304" charset="0"/>
              </a:rPr>
              <a:t>菲尼尔反射</a:t>
            </a:r>
          </a:p>
          <a:p>
            <a:pPr marL="342900" indent="-342900" algn="just" fontAlgn="auto">
              <a:lnSpc>
                <a:spcPct val="150000"/>
              </a:lnSpc>
              <a:buFont typeface="Arial" panose="020B0604020202020204" pitchFamily="34" charset="0"/>
              <a:buChar char="•"/>
            </a:pPr>
            <a:endParaRPr lang="zh-CN" altLang="en-US" sz="2400" dirty="0">
              <a:latin typeface="Times New Roman" panose="02020603050405020304" charset="0"/>
              <a:ea typeface="宋体" panose="02010600030101010101" pitchFamily="2" charset="-122"/>
              <a:cs typeface="Times New Roman" panose="02020603050405020304" charset="0"/>
            </a:endParaRPr>
          </a:p>
        </p:txBody>
      </p:sp>
      <p:sp>
        <p:nvSpPr>
          <p:cNvPr id="12" name="文本框 11"/>
          <p:cNvSpPr txBox="1"/>
          <p:nvPr/>
        </p:nvSpPr>
        <p:spPr>
          <a:xfrm>
            <a:off x="1249045" y="1062990"/>
            <a:ext cx="3378200" cy="583565"/>
          </a:xfrm>
          <a:prstGeom prst="rect">
            <a:avLst/>
          </a:prstGeom>
          <a:noFill/>
        </p:spPr>
        <p:txBody>
          <a:bodyPr wrap="none" rtlCol="0">
            <a:spAutoFit/>
          </a:bodyPr>
          <a:lstStyle/>
          <a:p>
            <a:pPr algn="l"/>
            <a:r>
              <a:rPr sz="3200" b="1" dirty="0" err="1">
                <a:latin typeface="Times New Roman" panose="02020603050405020304" charset="0"/>
                <a:ea typeface="宋体" panose="02010600030101010101" pitchFamily="2" charset="-122"/>
                <a:cs typeface="Times New Roman" panose="02020603050405020304" charset="0"/>
              </a:rPr>
              <a:t>PB</a:t>
            </a:r>
            <a:r>
              <a:rPr lang="en-US" sz="3200" b="1" dirty="0" err="1">
                <a:latin typeface="Times New Roman" panose="02020603050405020304" charset="0"/>
                <a:ea typeface="宋体" panose="02010600030101010101" pitchFamily="2" charset="-122"/>
                <a:cs typeface="Times New Roman" panose="02020603050405020304" charset="0"/>
              </a:rPr>
              <a:t>S</a:t>
            </a:r>
            <a:r>
              <a:rPr sz="3200" b="1" dirty="0" err="1">
                <a:latin typeface="Times New Roman" panose="02020603050405020304" charset="0"/>
                <a:ea typeface="宋体" panose="02010600030101010101" pitchFamily="2" charset="-122"/>
                <a:cs typeface="Times New Roman" panose="02020603050405020304" charset="0"/>
              </a:rPr>
              <a:t>基础</a:t>
            </a:r>
            <a:r>
              <a:rPr lang="zh-CN" sz="3200" b="1" dirty="0">
                <a:latin typeface="Times New Roman" panose="02020603050405020304" charset="0"/>
                <a:ea typeface="宋体" panose="02010600030101010101" pitchFamily="2" charset="-122"/>
                <a:cs typeface="Times New Roman" panose="02020603050405020304" charset="0"/>
              </a:rPr>
              <a:t>技术</a:t>
            </a:r>
            <a:r>
              <a:rPr sz="3200" b="1" dirty="0" err="1">
                <a:latin typeface="Times New Roman" panose="02020603050405020304" charset="0"/>
                <a:ea typeface="宋体" panose="02010600030101010101" pitchFamily="2" charset="-122"/>
                <a:cs typeface="Times New Roman" panose="02020603050405020304" charset="0"/>
              </a:rPr>
              <a:t>理念</a:t>
            </a:r>
            <a:endParaRPr sz="3200" b="1" dirty="0">
              <a:latin typeface="Times New Roman" panose="02020603050405020304" charset="0"/>
              <a:ea typeface="宋体" panose="02010600030101010101" pitchFamily="2" charset="-122"/>
              <a:cs typeface="Times New Roman" panose="0202060305040502030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10.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100.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101.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102.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103.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104.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105.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106.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107.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108.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109.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11.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110.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111.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112.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113.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114.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115.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116.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117.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118.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119.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12.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120.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121.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122.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123.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124.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125.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126.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127.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128.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129.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13.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14.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15.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16.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17.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18.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19.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2.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20.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21.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22.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23.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24.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25.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26.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27.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28.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29.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3.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30.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31.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32.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33.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34.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35.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36.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37.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38.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39.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4.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40.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41.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42.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43.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44.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45.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46.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47.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48.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49.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5.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50.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51.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52.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53.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54.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55.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56.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57.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58.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59.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6.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60.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61.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62.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63.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64.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65.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66.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67.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68.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69.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7.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70.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71.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72.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73.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74.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75.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76.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77.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78.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79.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8.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80.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81.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82.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83.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84.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85.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86.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87.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88.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89.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9.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90.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91.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92.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93.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94.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95.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96.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ags/tag97.xml><?xml version="1.0" encoding="utf-8"?>
<p:tagLst xmlns:a="http://schemas.openxmlformats.org/drawingml/2006/main" xmlns:r="http://schemas.openxmlformats.org/officeDocument/2006/relationships" xmlns:p="http://schemas.openxmlformats.org/presentationml/2006/main">
  <p:tag name="WM_BEAUTIFY_ZORDER_FLAG_TAG" val="1"/>
</p:tagLst>
</file>

<file path=ppt/tags/tag98.xml><?xml version="1.0" encoding="utf-8"?>
<p:tagLst xmlns:a="http://schemas.openxmlformats.org/drawingml/2006/main" xmlns:r="http://schemas.openxmlformats.org/officeDocument/2006/relationships" xmlns:p="http://schemas.openxmlformats.org/presentationml/2006/main">
  <p:tag name="WM_BEAUTIFY_ZORDER_FLAG_TAG" val="2"/>
</p:tagLst>
</file>

<file path=ppt/tags/tag99.xml><?xml version="1.0" encoding="utf-8"?>
<p:tagLst xmlns:a="http://schemas.openxmlformats.org/drawingml/2006/main" xmlns:r="http://schemas.openxmlformats.org/officeDocument/2006/relationships" xmlns:p="http://schemas.openxmlformats.org/presentationml/2006/main">
  <p:tag name="WM_BEAUTIFY_ZORDER_FLAG_TAG" val="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10</TotalTime>
  <Words>1808</Words>
  <Application>Microsoft Office PowerPoint</Application>
  <PresentationFormat>宽屏</PresentationFormat>
  <Paragraphs>163</Paragraphs>
  <Slides>50</Slides>
  <Notes>0</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50</vt:i4>
      </vt:variant>
    </vt:vector>
  </HeadingPairs>
  <TitlesOfParts>
    <vt:vector size="57" baseType="lpstr">
      <vt:lpstr>Futura LT Condensed</vt:lpstr>
      <vt:lpstr>等线</vt:lpstr>
      <vt:lpstr>等线 Light</vt:lpstr>
      <vt:lpstr>Arial</vt:lpstr>
      <vt:lpstr>Times New Roman</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Sand</cp:lastModifiedBy>
  <cp:revision>842</cp:revision>
  <cp:lastPrinted>2019-05-30T08:05:00Z</cp:lastPrinted>
  <dcterms:created xsi:type="dcterms:W3CDTF">2019-05-30T07:01:00Z</dcterms:created>
  <dcterms:modified xsi:type="dcterms:W3CDTF">2020-02-24T07:44:53Z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2052-11.1.0.8894</vt:lpwstr>
  </property>
</Properties>
</file>